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58" r:id="rId7"/>
    <p:sldId id="25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\Documents\WEEE\WEEEdatamaste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hil\Documents\WEEE\WEEEdatamaste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B2C WEEE vs EEE (</a:t>
            </a:r>
            <a:r>
              <a:rPr lang="en-US" sz="2800" dirty="0" err="1"/>
              <a:t>tonnes</a:t>
            </a:r>
            <a:r>
              <a:rPr lang="en-US" sz="2800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B2C!$C$90</c:f>
              <c:strCache>
                <c:ptCount val="1"/>
                <c:pt idx="0">
                  <c:v>Total EEE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B2C!$D$75:$O$75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B2C!$D$90:$O$90</c:f>
              <c:numCache>
                <c:formatCode>#,##0</c:formatCode>
                <c:ptCount val="12"/>
                <c:pt idx="0">
                  <c:v>1350721.007</c:v>
                </c:pt>
                <c:pt idx="1">
                  <c:v>1217485.5279999999</c:v>
                </c:pt>
                <c:pt idx="2">
                  <c:v>1200486.7379999999</c:v>
                </c:pt>
                <c:pt idx="3">
                  <c:v>1137244.436</c:v>
                </c:pt>
                <c:pt idx="4">
                  <c:v>1108458.1609999996</c:v>
                </c:pt>
                <c:pt idx="5">
                  <c:v>1129071.8740000001</c:v>
                </c:pt>
                <c:pt idx="6">
                  <c:v>1231078.8531200001</c:v>
                </c:pt>
                <c:pt idx="7">
                  <c:v>1427210.1608000002</c:v>
                </c:pt>
                <c:pt idx="8">
                  <c:v>1416289.2050000001</c:v>
                </c:pt>
                <c:pt idx="9">
                  <c:v>1328901.344</c:v>
                </c:pt>
                <c:pt idx="10">
                  <c:v>1273092.4879999999</c:v>
                </c:pt>
                <c:pt idx="11">
                  <c:v>1413311.9890000001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A4-4CE8-81B4-8448C6C64C73}"/>
            </c:ext>
          </c:extLst>
        </c:ser>
        <c:ser>
          <c:idx val="1"/>
          <c:order val="1"/>
          <c:tx>
            <c:strRef>
              <c:f>B2C!$C$114</c:f>
              <c:strCache>
                <c:ptCount val="1"/>
                <c:pt idx="0">
                  <c:v>Total WEEE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B2C!$D$75:$O$75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B2C!$D$114:$O$114</c:f>
              <c:numCache>
                <c:formatCode>#,##0</c:formatCode>
                <c:ptCount val="12"/>
                <c:pt idx="0">
                  <c:v>414238.53399999999</c:v>
                </c:pt>
                <c:pt idx="1">
                  <c:v>446301.27099999995</c:v>
                </c:pt>
                <c:pt idx="2">
                  <c:v>462682.33600000001</c:v>
                </c:pt>
                <c:pt idx="3">
                  <c:v>499022.93900000007</c:v>
                </c:pt>
                <c:pt idx="4">
                  <c:v>488938.32000000007</c:v>
                </c:pt>
                <c:pt idx="5">
                  <c:v>472569.01999999996</c:v>
                </c:pt>
                <c:pt idx="6">
                  <c:v>491879.76500000001</c:v>
                </c:pt>
                <c:pt idx="7">
                  <c:v>522307.63700000005</c:v>
                </c:pt>
                <c:pt idx="8">
                  <c:v>580157.8600000001</c:v>
                </c:pt>
                <c:pt idx="9">
                  <c:v>522794</c:v>
                </c:pt>
                <c:pt idx="10">
                  <c:v>493323.08799999999</c:v>
                </c:pt>
                <c:pt idx="11">
                  <c:v>494975.51699999993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A4-4CE8-81B4-8448C6C64C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8534128"/>
        <c:axId val="2030474368"/>
      </c:lineChart>
      <c:lineChart>
        <c:grouping val="standard"/>
        <c:varyColors val="0"/>
        <c:ser>
          <c:idx val="2"/>
          <c:order val="2"/>
          <c:tx>
            <c:strRef>
              <c:f>B2C!$C$138</c:f>
              <c:strCache>
                <c:ptCount val="1"/>
                <c:pt idx="0">
                  <c:v>%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B2C!$D$75:$O$75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B2C!$D$138:$O$138</c:f>
              <c:numCache>
                <c:formatCode>0.0%</c:formatCode>
                <c:ptCount val="12"/>
                <c:pt idx="0">
                  <c:v>0.306679567322373</c:v>
                </c:pt>
                <c:pt idx="1">
                  <c:v>0.36657624319621479</c:v>
                </c:pt>
                <c:pt idx="2">
                  <c:v>0.38541228432962499</c:v>
                </c:pt>
                <c:pt idx="3">
                  <c:v>0.43880007077036171</c:v>
                </c:pt>
                <c:pt idx="4">
                  <c:v>0.44109767711837006</c:v>
                </c:pt>
                <c:pt idx="5">
                  <c:v>0.41854644587488848</c:v>
                </c:pt>
                <c:pt idx="6">
                  <c:v>0.39955179455271966</c:v>
                </c:pt>
                <c:pt idx="7">
                  <c:v>0.36596406846433094</c:v>
                </c:pt>
                <c:pt idx="8">
                  <c:v>0.4096323391803301</c:v>
                </c:pt>
                <c:pt idx="9">
                  <c:v>0.3934031689864857</c:v>
                </c:pt>
                <c:pt idx="10">
                  <c:v>0.3874998027637408</c:v>
                </c:pt>
                <c:pt idx="11">
                  <c:v>0.35022381530225588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6A4-4CE8-81B4-8448C6C64C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87290480"/>
        <c:axId val="1532952272"/>
      </c:lineChart>
      <c:catAx>
        <c:axId val="189853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0474368"/>
        <c:crosses val="autoZero"/>
        <c:auto val="1"/>
        <c:lblAlgn val="ctr"/>
        <c:lblOffset val="100"/>
        <c:noMultiLvlLbl val="0"/>
      </c:catAx>
      <c:valAx>
        <c:axId val="2030474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;[Red]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8534128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valAx>
        <c:axId val="1532952272"/>
        <c:scaling>
          <c:orientation val="minMax"/>
        </c:scaling>
        <c:delete val="0"/>
        <c:axPos val="r"/>
        <c:numFmt formatCode="0.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7290480"/>
        <c:crosses val="max"/>
        <c:crossBetween val="between"/>
      </c:valAx>
      <c:catAx>
        <c:axId val="14872904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329522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WEEE targets vs collected (</a:t>
            </a:r>
            <a:r>
              <a:rPr lang="en-US" sz="2800" dirty="0" err="1"/>
              <a:t>tonnes</a:t>
            </a:r>
            <a:r>
              <a:rPr lang="en-US" sz="2800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'Targets 2020'!$D$56</c:f>
              <c:strCache>
                <c:ptCount val="1"/>
                <c:pt idx="0">
                  <c:v>Tgts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'Targets 2020'!$E$49:$K$49</c:f>
              <c:strCach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strCache>
            </c:strRef>
          </c:cat>
          <c:val>
            <c:numRef>
              <c:f>'Targets 2020'!$E$56:$K$56</c:f>
              <c:numCache>
                <c:formatCode>#,##0</c:formatCode>
                <c:ptCount val="7"/>
                <c:pt idx="0">
                  <c:v>490000</c:v>
                </c:pt>
                <c:pt idx="1">
                  <c:v>506878</c:v>
                </c:pt>
                <c:pt idx="2" formatCode="General">
                  <c:v>544342</c:v>
                </c:pt>
                <c:pt idx="3">
                  <c:v>622033</c:v>
                </c:pt>
                <c:pt idx="4">
                  <c:v>532774</c:v>
                </c:pt>
                <c:pt idx="5" formatCode="General">
                  <c:v>550579</c:v>
                </c:pt>
                <c:pt idx="6" formatCode="General">
                  <c:v>497388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E7-4F1E-BFBD-5CD64B50B689}"/>
            </c:ext>
          </c:extLst>
        </c:ser>
        <c:ser>
          <c:idx val="1"/>
          <c:order val="1"/>
          <c:tx>
            <c:strRef>
              <c:f>'Targets 2020'!$D$65</c:f>
              <c:strCache>
                <c:ptCount val="1"/>
                <c:pt idx="0">
                  <c:v>Collected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'Targets 2020'!$E$49:$K$49</c:f>
              <c:strCach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strCache>
            </c:strRef>
          </c:cat>
          <c:val>
            <c:numRef>
              <c:f>'Targets 2020'!$E$65:$K$65</c:f>
              <c:numCache>
                <c:formatCode>#,##0</c:formatCode>
                <c:ptCount val="7"/>
                <c:pt idx="0">
                  <c:v>491879.76500000001</c:v>
                </c:pt>
                <c:pt idx="1">
                  <c:v>522402.51400000002</c:v>
                </c:pt>
                <c:pt idx="2">
                  <c:v>580257.22499999998</c:v>
                </c:pt>
                <c:pt idx="3">
                  <c:v>522900</c:v>
                </c:pt>
                <c:pt idx="4">
                  <c:v>493323.08799999993</c:v>
                </c:pt>
                <c:pt idx="5">
                  <c:v>494975.51699999993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E7-4F1E-BFBD-5CD64B50B6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5586831"/>
        <c:axId val="1334468975"/>
      </c:barChart>
      <c:catAx>
        <c:axId val="13355868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4468975"/>
        <c:crosses val="autoZero"/>
        <c:auto val="1"/>
        <c:lblAlgn val="ctr"/>
        <c:lblOffset val="100"/>
        <c:noMultiLvlLbl val="0"/>
      </c:catAx>
      <c:valAx>
        <c:axId val="13344689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5586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Collection methods (</a:t>
            </a:r>
            <a:r>
              <a:rPr lang="en-US" sz="2800" dirty="0" err="1"/>
              <a:t>tonnes</a:t>
            </a:r>
            <a:r>
              <a:rPr lang="en-US" sz="2800" dirty="0"/>
              <a:t>)</a:t>
            </a:r>
          </a:p>
        </c:rich>
      </c:tx>
      <c:layout>
        <c:manualLayout>
          <c:xMode val="edge"/>
          <c:yMode val="edge"/>
          <c:x val="0.36958933982791786"/>
          <c:y val="8.714596949891068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Sheet3!$A$17</c:f>
              <c:strCache>
                <c:ptCount val="1"/>
                <c:pt idx="0">
                  <c:v>DCF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Sheet3!$B$2:$G$2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Sheet3!$B$17:$G$17</c:f>
              <c:numCache>
                <c:formatCode>#,##0</c:formatCode>
                <c:ptCount val="6"/>
                <c:pt idx="0">
                  <c:v>345830.53599999996</c:v>
                </c:pt>
                <c:pt idx="1">
                  <c:v>368224.67100000009</c:v>
                </c:pt>
                <c:pt idx="2">
                  <c:v>397040.91199999995</c:v>
                </c:pt>
                <c:pt idx="3">
                  <c:v>369712.54</c:v>
                </c:pt>
                <c:pt idx="4">
                  <c:v>319427.17300000001</c:v>
                </c:pt>
                <c:pt idx="5">
                  <c:v>309360.05900000007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676-44C9-B05A-552B472F1DCB}"/>
            </c:ext>
          </c:extLst>
        </c:ser>
        <c:ser>
          <c:idx val="1"/>
          <c:order val="1"/>
          <c:tx>
            <c:strRef>
              <c:f>Sheet3!$A$40</c:f>
              <c:strCache>
                <c:ptCount val="1"/>
                <c:pt idx="0">
                  <c:v>Reg 43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Sheet3!$B$2:$G$2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Sheet3!$B$40:$G$40</c:f>
              <c:numCache>
                <c:formatCode>#,##0</c:formatCode>
                <c:ptCount val="6"/>
                <c:pt idx="0">
                  <c:v>106501.73099999999</c:v>
                </c:pt>
                <c:pt idx="1">
                  <c:v>95891.160999999993</c:v>
                </c:pt>
                <c:pt idx="2">
                  <c:v>100244.06199999999</c:v>
                </c:pt>
                <c:pt idx="3">
                  <c:v>91323.692999999999</c:v>
                </c:pt>
                <c:pt idx="4">
                  <c:v>121263.906</c:v>
                </c:pt>
                <c:pt idx="5">
                  <c:v>130147.65199999999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676-44C9-B05A-552B472F1DCB}"/>
            </c:ext>
          </c:extLst>
        </c:ser>
        <c:ser>
          <c:idx val="2"/>
          <c:order val="2"/>
          <c:tx>
            <c:strRef>
              <c:f>Sheet3!$A$63</c:f>
              <c:strCache>
                <c:ptCount val="1"/>
                <c:pt idx="0">
                  <c:v>Reg 50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Sheet3!$B$2:$G$2</c:f>
              <c:strCache>
                <c:ptCount val="6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</c:strCache>
            </c:strRef>
          </c:cat>
          <c:val>
            <c:numRef>
              <c:f>Sheet3!$B$63:$G$63</c:f>
              <c:numCache>
                <c:formatCode>#,##0</c:formatCode>
                <c:ptCount val="6"/>
                <c:pt idx="0">
                  <c:v>40041.421000000009</c:v>
                </c:pt>
                <c:pt idx="1">
                  <c:v>58921.151000000013</c:v>
                </c:pt>
                <c:pt idx="2">
                  <c:v>85443.107999999978</c:v>
                </c:pt>
                <c:pt idx="3">
                  <c:v>64007.290999999997</c:v>
                </c:pt>
                <c:pt idx="4">
                  <c:v>52404.401999999995</c:v>
                </c:pt>
                <c:pt idx="5">
                  <c:v>55798.852000000006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676-44C9-B05A-552B472F1D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4034111"/>
        <c:axId val="1225852703"/>
      </c:lineChart>
      <c:catAx>
        <c:axId val="924034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25852703"/>
        <c:crosses val="autoZero"/>
        <c:auto val="1"/>
        <c:lblAlgn val="ctr"/>
        <c:lblOffset val="100"/>
        <c:noMultiLvlLbl val="0"/>
      </c:catAx>
      <c:valAx>
        <c:axId val="1225852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4034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WEEE Collected by stream (</a:t>
            </a:r>
            <a:r>
              <a:rPr lang="en-US" sz="2800" dirty="0" err="1"/>
              <a:t>tonnes</a:t>
            </a:r>
            <a:r>
              <a:rPr lang="en-US" sz="2800" dirty="0"/>
              <a:t>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B2C!$C$117</c:f>
              <c:strCache>
                <c:ptCount val="1"/>
                <c:pt idx="0">
                  <c:v>LDA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B2C!$D$116:$O$116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B2C!$D$117:$O$117</c:f>
              <c:numCache>
                <c:formatCode>#,##0</c:formatCode>
                <c:ptCount val="12"/>
                <c:pt idx="0">
                  <c:v>133015.552</c:v>
                </c:pt>
                <c:pt idx="1">
                  <c:v>142259.641</c:v>
                </c:pt>
                <c:pt idx="2">
                  <c:v>141296.15399999998</c:v>
                </c:pt>
                <c:pt idx="3">
                  <c:v>142394.55800000002</c:v>
                </c:pt>
                <c:pt idx="4">
                  <c:v>143765.07999999999</c:v>
                </c:pt>
                <c:pt idx="5">
                  <c:v>153434.37</c:v>
                </c:pt>
                <c:pt idx="6">
                  <c:v>168137.016</c:v>
                </c:pt>
                <c:pt idx="7">
                  <c:v>178687.45500000002</c:v>
                </c:pt>
                <c:pt idx="8">
                  <c:v>215361.83000000002</c:v>
                </c:pt>
                <c:pt idx="9">
                  <c:v>182189</c:v>
                </c:pt>
                <c:pt idx="10">
                  <c:v>169577.40399999998</c:v>
                </c:pt>
                <c:pt idx="11">
                  <c:v>174185.73699999996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72-4C69-BF98-BF9E314822F3}"/>
            </c:ext>
          </c:extLst>
        </c:ser>
        <c:ser>
          <c:idx val="1"/>
          <c:order val="1"/>
          <c:tx>
            <c:strRef>
              <c:f>B2C!$C$118</c:f>
              <c:strCache>
                <c:ptCount val="1"/>
                <c:pt idx="0">
                  <c:v>Cooling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B2C!$D$116:$O$116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B2C!$D$118:$O$118</c:f>
              <c:numCache>
                <c:formatCode>#,##0</c:formatCode>
                <c:ptCount val="12"/>
                <c:pt idx="0">
                  <c:v>112771.42600000001</c:v>
                </c:pt>
                <c:pt idx="1">
                  <c:v>104506.02799999998</c:v>
                </c:pt>
                <c:pt idx="2">
                  <c:v>97558.318000000014</c:v>
                </c:pt>
                <c:pt idx="3">
                  <c:v>95228.445999999996</c:v>
                </c:pt>
                <c:pt idx="4">
                  <c:v>92234.99</c:v>
                </c:pt>
                <c:pt idx="5">
                  <c:v>100517.25</c:v>
                </c:pt>
                <c:pt idx="6">
                  <c:v>114094.77</c:v>
                </c:pt>
                <c:pt idx="7">
                  <c:v>121649.56100000002</c:v>
                </c:pt>
                <c:pt idx="8">
                  <c:v>134666.38800000001</c:v>
                </c:pt>
                <c:pt idx="9">
                  <c:v>135145</c:v>
                </c:pt>
                <c:pt idx="10">
                  <c:v>131938.80599999998</c:v>
                </c:pt>
                <c:pt idx="11">
                  <c:v>134629.20799999998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72-4C69-BF98-BF9E314822F3}"/>
            </c:ext>
          </c:extLst>
        </c:ser>
        <c:ser>
          <c:idx val="2"/>
          <c:order val="2"/>
          <c:tx>
            <c:strRef>
              <c:f>B2C!$C$119</c:f>
              <c:strCache>
                <c:ptCount val="1"/>
                <c:pt idx="0">
                  <c:v>Display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B2C!$D$116:$O$116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B2C!$D$119:$O$119</c:f>
              <c:numCache>
                <c:formatCode>#,##0</c:formatCode>
                <c:ptCount val="12"/>
                <c:pt idx="0">
                  <c:v>101566.77299999999</c:v>
                </c:pt>
                <c:pt idx="1">
                  <c:v>119306.35699999999</c:v>
                </c:pt>
                <c:pt idx="2">
                  <c:v>130263.95400000003</c:v>
                </c:pt>
                <c:pt idx="3">
                  <c:v>142571.88400000002</c:v>
                </c:pt>
                <c:pt idx="4">
                  <c:v>135503.28</c:v>
                </c:pt>
                <c:pt idx="5">
                  <c:v>99698.65</c:v>
                </c:pt>
                <c:pt idx="6">
                  <c:v>83738.895999999993</c:v>
                </c:pt>
                <c:pt idx="7">
                  <c:v>74325.962</c:v>
                </c:pt>
                <c:pt idx="8">
                  <c:v>71265.501999999993</c:v>
                </c:pt>
                <c:pt idx="9">
                  <c:v>54188</c:v>
                </c:pt>
                <c:pt idx="10">
                  <c:v>47066.292000000001</c:v>
                </c:pt>
                <c:pt idx="11">
                  <c:v>44520.587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72-4C69-BF98-BF9E314822F3}"/>
            </c:ext>
          </c:extLst>
        </c:ser>
        <c:ser>
          <c:idx val="3"/>
          <c:order val="3"/>
          <c:tx>
            <c:strRef>
              <c:f>B2C!$C$120</c:f>
              <c:strCache>
                <c:ptCount val="1"/>
                <c:pt idx="0">
                  <c:v>Small Mixed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B2C!$D$116:$O$116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B2C!$D$120:$O$120</c:f>
              <c:numCache>
                <c:formatCode>#,##0</c:formatCode>
                <c:ptCount val="12"/>
                <c:pt idx="0">
                  <c:v>65613.392999999996</c:v>
                </c:pt>
                <c:pt idx="1">
                  <c:v>79644.472999999998</c:v>
                </c:pt>
                <c:pt idx="2">
                  <c:v>92861.125</c:v>
                </c:pt>
                <c:pt idx="3">
                  <c:v>117952.29199999999</c:v>
                </c:pt>
                <c:pt idx="4">
                  <c:v>116568.21</c:v>
                </c:pt>
                <c:pt idx="5">
                  <c:v>118097.92</c:v>
                </c:pt>
                <c:pt idx="6">
                  <c:v>123826.355</c:v>
                </c:pt>
                <c:pt idx="7">
                  <c:v>141999.70700000002</c:v>
                </c:pt>
                <c:pt idx="8">
                  <c:v>152725.46</c:v>
                </c:pt>
                <c:pt idx="9">
                  <c:v>145889</c:v>
                </c:pt>
                <c:pt idx="10">
                  <c:v>139834.54899999997</c:v>
                </c:pt>
                <c:pt idx="11">
                  <c:v>137021.97700000001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172-4C69-BF98-BF9E314822F3}"/>
            </c:ext>
          </c:extLst>
        </c:ser>
        <c:ser>
          <c:idx val="4"/>
          <c:order val="4"/>
          <c:tx>
            <c:strRef>
              <c:f>B2C!$C$121</c:f>
              <c:strCache>
                <c:ptCount val="1"/>
                <c:pt idx="0">
                  <c:v>GDL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B2C!$D$116:$O$116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B2C!$D$121:$O$121</c:f>
              <c:numCache>
                <c:formatCode>#,##0</c:formatCode>
                <c:ptCount val="12"/>
                <c:pt idx="0">
                  <c:v>1271.3899999999999</c:v>
                </c:pt>
                <c:pt idx="1">
                  <c:v>584.77200000000005</c:v>
                </c:pt>
                <c:pt idx="2">
                  <c:v>702.78500000000008</c:v>
                </c:pt>
                <c:pt idx="3">
                  <c:v>875.75900000000001</c:v>
                </c:pt>
                <c:pt idx="4">
                  <c:v>866.76</c:v>
                </c:pt>
                <c:pt idx="5">
                  <c:v>820.83</c:v>
                </c:pt>
                <c:pt idx="6">
                  <c:v>2082.7280000000001</c:v>
                </c:pt>
                <c:pt idx="7">
                  <c:v>5644.9520000000002</c:v>
                </c:pt>
                <c:pt idx="8">
                  <c:v>6138.68</c:v>
                </c:pt>
                <c:pt idx="9">
                  <c:v>5383</c:v>
                </c:pt>
                <c:pt idx="10">
                  <c:v>4819.1220000000003</c:v>
                </c:pt>
                <c:pt idx="11">
                  <c:v>4553.2690000000002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172-4C69-BF98-BF9E314822F3}"/>
            </c:ext>
          </c:extLst>
        </c:ser>
        <c:ser>
          <c:idx val="5"/>
          <c:order val="5"/>
          <c:tx>
            <c:strRef>
              <c:f>B2C!$C$122</c:f>
              <c:strCache>
                <c:ptCount val="1"/>
                <c:pt idx="0">
                  <c:v>PV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B2C!$D$116:$O$116</c:f>
              <c:strCache>
                <c:ptCount val="12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</c:strCache>
            </c:strRef>
          </c:cat>
          <c:val>
            <c:numRef>
              <c:f>B2C!$D$122:$O$122</c:f>
            </c:numRef>
          </c:val>
          <c:smooth val="0"/>
          <c:extLst>
            <c:ext xmlns:c16="http://schemas.microsoft.com/office/drawing/2014/chart" uri="{C3380CC4-5D6E-409C-BE32-E72D297353CC}">
              <c16:uniqueId val="{00000005-C172-4C69-BF98-BF9E314822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83354799"/>
        <c:axId val="1177820815"/>
      </c:lineChart>
      <c:catAx>
        <c:axId val="118335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77820815"/>
        <c:crosses val="autoZero"/>
        <c:auto val="1"/>
        <c:lblAlgn val="ctr"/>
        <c:lblOffset val="100"/>
        <c:noMultiLvlLbl val="0"/>
      </c:catAx>
      <c:valAx>
        <c:axId val="11778208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335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AFB19-D4C9-44A5-AB38-9961EA0E18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92CC7B-47D1-49E7-BBF6-5ABDA2C2C1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22312-5010-4DAB-B19C-7508DEB7A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5A5B5-89C5-4F72-AE21-2CB40FE49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56EE9F-FF0D-41AE-80F3-6DF4B93F2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96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D8A03-7B1E-45B1-8BFB-646F6483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F59ACD-E4EF-4F35-A911-2A6A8843C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3D49F-A3A9-4C74-954C-E1654115E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8C23B-5210-4717-8F4F-DDC972B7A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A2858-F02C-4AE5-AF46-ABA7DD2A7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447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DB33A6-4EB8-433A-9EAF-1E1D2C260B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FD8339-4E3F-4E22-A9EB-BA7AEDDDF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265A9B-8CFB-4DED-9CE1-C3D0DCA4B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DED688-F3AE-4034-A539-829A6B36F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16BF2-A797-4EA1-8D23-2FEA2205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06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CD95A-0E80-4BF6-8FAC-3908709C5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840C9-5AC2-4E55-A009-39EA6ED4B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99253-25E5-46AF-BB34-0C7CF671E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33C9D-3807-4B3B-A4E3-2E446E870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7B86D-DD3F-4044-BAA6-990FDA537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4349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0FDDA-1754-4679-842A-908B78EB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458AF-14B5-4007-B6FA-95F2786AB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7084E-C067-414F-8C8B-593BF0D1B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8AEBA-63A3-4C46-AD47-61AB3BE04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353A5-C923-4BBC-B3C8-B6E5A2735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703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169CB-23C8-4530-A069-A5635C773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044EC-171B-4C82-9840-D18DCC1CB1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51F5F-191D-430C-A13E-97ED368CCF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DE0B87-3C49-4DD8-B09C-C1E93CBE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9E036D-FE26-4FA9-A57B-5D118BFB4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F093D-84F5-4496-85FA-ACD17E21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59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118CB-321E-488A-B90B-E689F7C33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1EF13-19D9-4777-A6FB-26554A1C0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113BFE-D0CF-44FD-96C0-E9787698E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7C6B81-7727-48FA-B4BE-28ADC47AA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3A9361-23D4-4DEB-A57F-81A13EB450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876909-E7B9-4B30-9C20-C285A7D7E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FF7BA0-2344-4CF6-B0F9-E3DECDDDB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6AD0A9-252E-4195-94A1-DB19D59A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210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F2F84-1E8D-4014-8344-FFFA336C1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864EF6-2981-41B9-9856-9E31F5784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A518F2-6488-45CA-9F25-892C4D258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DBA846-9110-446D-ACEA-DEAA11BFC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91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D91E22-D7C8-4E4F-8B8E-C2C69A8A5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6249D6-C4B9-4C7F-942B-C723A34B9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807A4-C5FE-4596-8E6D-003B74078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527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E13D1-0B59-4ED3-BE6D-380092E58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ED116-0E8F-4F9F-8E6D-7A954F35F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B4D89B-E818-4FC8-967D-EF1DA03467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9B664-E5B7-47B8-9A5D-E0C113469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714C86-BA22-413B-8B62-139AB03EB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2C16BA-3F32-4086-9E19-E29544708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1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71AB8-E353-4AFE-8833-81AECBDF0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9A6F16-B64B-4D3C-BAEE-F160E98B1F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865BEF-D719-4115-A0EB-E70313192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C859C7-15AC-4AF6-8AEF-8C2458C09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C10FFA-ADF6-4E95-A6C3-7FAF62A8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2A8BBD-79B0-4EE0-B697-5F3996E52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88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425F4A-0C7F-413E-9C26-A8442096B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469D9-69C9-4128-9807-AEBFF8943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289E10-C551-4B64-8E81-CA5280BEC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A6267-9BF0-4938-91A6-E03F01CB8F91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AA1C6-9C28-438E-9CF0-F5FAE31C45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CC08B-8C9B-4ED4-89E4-ED3C0693E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87287-43FF-450D-8A10-84AA7B4CAF1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97F19E-C73A-475E-AFC2-F270BD45B27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694" y="5532436"/>
            <a:ext cx="1258983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8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692991CB-FB1D-41B1-A38B-E15E6C3D9B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2909088"/>
              </p:ext>
            </p:extLst>
          </p:nvPr>
        </p:nvGraphicFramePr>
        <p:xfrm>
          <a:off x="981075" y="701335"/>
          <a:ext cx="10542141" cy="5327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0825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2A28539-77BE-4F11-BE87-F8A2FE103E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0081960"/>
              </p:ext>
            </p:extLst>
          </p:nvPr>
        </p:nvGraphicFramePr>
        <p:xfrm>
          <a:off x="790113" y="594803"/>
          <a:ext cx="10377995" cy="5681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6413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C1830ED-A58D-4722-A91F-AAA337AF3D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8714480"/>
              </p:ext>
            </p:extLst>
          </p:nvPr>
        </p:nvGraphicFramePr>
        <p:xfrm>
          <a:off x="752475" y="542925"/>
          <a:ext cx="10591799" cy="5829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D4DA5FC-138A-4660-A531-27C3FAB736F6}"/>
              </a:ext>
            </a:extLst>
          </p:cNvPr>
          <p:cNvSpPr txBox="1"/>
          <p:nvPr/>
        </p:nvSpPr>
        <p:spPr>
          <a:xfrm>
            <a:off x="168677" y="6372226"/>
            <a:ext cx="11913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DCF – HWRC collections; Regulation 43 – retailer collections; Regulation 50 – collections set up by PCSs including collections from households by local authorities</a:t>
            </a:r>
          </a:p>
        </p:txBody>
      </p:sp>
    </p:spTree>
    <p:extLst>
      <p:ext uri="{BB962C8B-B14F-4D97-AF65-F5344CB8AC3E}">
        <p14:creationId xmlns:p14="http://schemas.microsoft.com/office/powerpoint/2010/main" val="1097906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146B3EB-4646-4A0A-A822-21488F1B4A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749487"/>
              </p:ext>
            </p:extLst>
          </p:nvPr>
        </p:nvGraphicFramePr>
        <p:xfrm>
          <a:off x="958789" y="639192"/>
          <a:ext cx="10191564" cy="5548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3723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FF51CE1BE9B54D9AA286F1334ED44F" ma:contentTypeVersion="7" ma:contentTypeDescription="Create a new document." ma:contentTypeScope="" ma:versionID="99529e3bd7cd4c56e3be0eb40cab6b15">
  <xsd:schema xmlns:xsd="http://www.w3.org/2001/XMLSchema" xmlns:xs="http://www.w3.org/2001/XMLSchema" xmlns:p="http://schemas.microsoft.com/office/2006/metadata/properties" xmlns:ns3="a831385c-a87b-42df-b2e2-7249feb1c325" xmlns:ns4="b0d71be1-c95e-48f2-ace3-cf790cc85b42" targetNamespace="http://schemas.microsoft.com/office/2006/metadata/properties" ma:root="true" ma:fieldsID="0d7b761abbd4d77503cb416710d4ec57" ns3:_="" ns4:_="">
    <xsd:import namespace="a831385c-a87b-42df-b2e2-7249feb1c325"/>
    <xsd:import namespace="b0d71be1-c95e-48f2-ace3-cf790cc85b4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31385c-a87b-42df-b2e2-7249feb1c32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d71be1-c95e-48f2-ace3-cf790cc85b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73B76D8-42DB-4CAE-B025-ACE08E7B7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31385c-a87b-42df-b2e2-7249feb1c325"/>
    <ds:schemaRef ds:uri="b0d71be1-c95e-48f2-ace3-cf790cc85b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5605DE-21C5-48FF-802C-0C3050E7C6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4B78F90-2A7A-4290-9A11-F0725329361C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a831385c-a87b-42df-b2e2-7249feb1c325"/>
    <ds:schemaRef ds:uri="b0d71be1-c95e-48f2-ace3-cf790cc85b42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1849</TotalTime>
  <Words>52</Words>
  <Application>Microsoft Office PowerPoint</Application>
  <PresentationFormat>Widescreen</PresentationFormat>
  <Paragraphs>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</dc:creator>
  <cp:lastModifiedBy>GIBBS, Katie</cp:lastModifiedBy>
  <cp:revision>6</cp:revision>
  <dcterms:created xsi:type="dcterms:W3CDTF">2020-06-11T07:41:37Z</dcterms:created>
  <dcterms:modified xsi:type="dcterms:W3CDTF">2020-06-12T16:02:31Z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0x01010023FF51CE1BE9B54D9AA286F1334ED44F</vt:lpwstr>
  </property>
</Properties>
</file>