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7.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61" r:id="rId6"/>
    <p:sldId id="262" r:id="rId7"/>
    <p:sldId id="276" r:id="rId8"/>
    <p:sldId id="278" r:id="rId9"/>
    <p:sldId id="277" r:id="rId10"/>
    <p:sldId id="275" r:id="rId11"/>
    <p:sldId id="274" r:id="rId12"/>
    <p:sldId id="273" r:id="rId13"/>
    <p:sldId id="272" r:id="rId14"/>
    <p:sldId id="271" r:id="rId15"/>
    <p:sldId id="270" r:id="rId16"/>
    <p:sldId id="269" r:id="rId17"/>
    <p:sldId id="267" r:id="rId18"/>
    <p:sldId id="266" r:id="rId19"/>
    <p:sldId id="281" r:id="rId20"/>
    <p:sldId id="263" r:id="rId21"/>
    <p:sldId id="280" r:id="rId22"/>
    <p:sldId id="264" r:id="rId23"/>
    <p:sldId id="279" r:id="rId24"/>
    <p:sldId id="265" r:id="rId25"/>
    <p:sldId id="282" r:id="rId26"/>
    <p:sldId id="283" r:id="rId27"/>
    <p:sldId id="284" r:id="rId28"/>
    <p:sldId id="285" r:id="rId29"/>
    <p:sldId id="286" r:id="rId30"/>
    <p:sldId id="287" r:id="rId31"/>
    <p:sldId id="289" r:id="rId32"/>
    <p:sldId id="292" r:id="rId33"/>
    <p:sldId id="291" r:id="rId34"/>
    <p:sldId id="290" r:id="rId35"/>
    <p:sldId id="293" r:id="rId36"/>
    <p:sldId id="28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5753F4-4DAE-C6D9-B28F-A9A6401FD4F7}" name="Conrad Turnock" initials="CT" userId="S::cturnock@sharpepritchard.co.uk::4ce2fe81-fac4-4d79-80cd-a5011be659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varScale="1">
        <p:scale>
          <a:sx n="105" d="100"/>
          <a:sy n="105" d="100"/>
        </p:scale>
        <p:origin x="2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DE5307-266B-4B93-B386-6D41E2C3FBC1}" type="datetimeFigureOut">
              <a:rPr lang="en-GB" smtClean="0"/>
              <a:t>02/02/2026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5C0FD-05F2-4C9E-ABA7-90F1450BADA8}" type="slidenum">
              <a:rPr lang="en-GB" smtClean="0"/>
              <a:t>‹#›</a:t>
            </a:fld>
            <a:endParaRPr lang="en-GB"/>
          </a:p>
        </p:txBody>
      </p:sp>
    </p:spTree>
    <p:extLst>
      <p:ext uri="{BB962C8B-B14F-4D97-AF65-F5344CB8AC3E}">
        <p14:creationId xmlns:p14="http://schemas.microsoft.com/office/powerpoint/2010/main" val="141578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E98BC78-ABF6-4615-A144-8824BCAA032B}" type="slidenum">
              <a:rPr lang="en-GB" smtClean="0"/>
              <a:t>2</a:t>
            </a:fld>
            <a:endParaRPr lang="en-GB"/>
          </a:p>
        </p:txBody>
      </p:sp>
    </p:spTree>
    <p:extLst>
      <p:ext uri="{BB962C8B-B14F-4D97-AF65-F5344CB8AC3E}">
        <p14:creationId xmlns:p14="http://schemas.microsoft.com/office/powerpoint/2010/main" val="774148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3E6BA-2E06-A916-AA35-9A7A2F910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61FA7-2237-6F1B-2943-7D958CD24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15438-31EC-38AD-2CCD-83B8DF41E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20AE4C-AF0B-5299-C05B-E17E6BA7CC01}"/>
              </a:ext>
            </a:extLst>
          </p:cNvPr>
          <p:cNvSpPr>
            <a:spLocks noGrp="1"/>
          </p:cNvSpPr>
          <p:nvPr>
            <p:ph type="sldNum" sz="quarter" idx="10"/>
          </p:nvPr>
        </p:nvSpPr>
        <p:spPr/>
        <p:txBody>
          <a:bodyPr/>
          <a:lstStyle/>
          <a:p>
            <a:fld id="{FE98BC78-ABF6-4615-A144-8824BCAA032B}" type="slidenum">
              <a:rPr lang="en-GB" smtClean="0"/>
              <a:t>3</a:t>
            </a:fld>
            <a:endParaRPr lang="en-GB"/>
          </a:p>
        </p:txBody>
      </p:sp>
    </p:spTree>
    <p:extLst>
      <p:ext uri="{BB962C8B-B14F-4D97-AF65-F5344CB8AC3E}">
        <p14:creationId xmlns:p14="http://schemas.microsoft.com/office/powerpoint/2010/main" val="312651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830A0-7FED-EB13-75AF-98737F38A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BF4DE-3F85-98B0-7BE5-ADD69860E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730D5-35AD-ABAA-79F9-220D2B1CC79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89A18D6-3E32-005C-70EF-AD3F85B4A91A}"/>
              </a:ext>
            </a:extLst>
          </p:cNvPr>
          <p:cNvSpPr>
            <a:spLocks noGrp="1"/>
          </p:cNvSpPr>
          <p:nvPr>
            <p:ph type="sldNum" sz="quarter" idx="10"/>
          </p:nvPr>
        </p:nvSpPr>
        <p:spPr/>
        <p:txBody>
          <a:bodyPr/>
          <a:lstStyle/>
          <a:p>
            <a:fld id="{FE98BC78-ABF6-4615-A144-8824BCAA032B}" type="slidenum">
              <a:rPr lang="en-GB" smtClean="0"/>
              <a:t>4</a:t>
            </a:fld>
            <a:endParaRPr lang="en-GB"/>
          </a:p>
        </p:txBody>
      </p:sp>
    </p:spTree>
    <p:extLst>
      <p:ext uri="{BB962C8B-B14F-4D97-AF65-F5344CB8AC3E}">
        <p14:creationId xmlns:p14="http://schemas.microsoft.com/office/powerpoint/2010/main" val="70029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0FCE0-DC8F-2444-D664-D9DEF0995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F6C8B-4B08-7F4E-6552-519EC3A129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5582C-154A-702B-7279-FBD5AB675FA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854525-F1D0-A113-8B62-F949977C6AB2}"/>
              </a:ext>
            </a:extLst>
          </p:cNvPr>
          <p:cNvSpPr>
            <a:spLocks noGrp="1"/>
          </p:cNvSpPr>
          <p:nvPr>
            <p:ph type="sldNum" sz="quarter" idx="10"/>
          </p:nvPr>
        </p:nvSpPr>
        <p:spPr/>
        <p:txBody>
          <a:bodyPr/>
          <a:lstStyle/>
          <a:p>
            <a:fld id="{FE98BC78-ABF6-4615-A144-8824BCAA032B}" type="slidenum">
              <a:rPr lang="en-GB" smtClean="0"/>
              <a:t>5</a:t>
            </a:fld>
            <a:endParaRPr lang="en-GB"/>
          </a:p>
        </p:txBody>
      </p:sp>
    </p:spTree>
    <p:extLst>
      <p:ext uri="{BB962C8B-B14F-4D97-AF65-F5344CB8AC3E}">
        <p14:creationId xmlns:p14="http://schemas.microsoft.com/office/powerpoint/2010/main" val="150814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C3B4D-D73F-A5B6-8FAE-80A7D668B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556D3-F424-898C-25B5-F3F013CC17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45878-B67A-EC82-6399-FACF6CF5ACA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78BDE8-EB34-CD0E-A80C-23C939C22254}"/>
              </a:ext>
            </a:extLst>
          </p:cNvPr>
          <p:cNvSpPr>
            <a:spLocks noGrp="1"/>
          </p:cNvSpPr>
          <p:nvPr>
            <p:ph type="sldNum" sz="quarter" idx="10"/>
          </p:nvPr>
        </p:nvSpPr>
        <p:spPr/>
        <p:txBody>
          <a:bodyPr/>
          <a:lstStyle/>
          <a:p>
            <a:fld id="{FE98BC78-ABF6-4615-A144-8824BCAA032B}" type="slidenum">
              <a:rPr lang="en-GB" smtClean="0"/>
              <a:t>6</a:t>
            </a:fld>
            <a:endParaRPr lang="en-GB"/>
          </a:p>
        </p:txBody>
      </p:sp>
    </p:spTree>
    <p:extLst>
      <p:ext uri="{BB962C8B-B14F-4D97-AF65-F5344CB8AC3E}">
        <p14:creationId xmlns:p14="http://schemas.microsoft.com/office/powerpoint/2010/main" val="852767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9E7FF-22FD-9CEA-970C-761533D2A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E6D35-5FF0-5709-B82D-DD97512A5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EB1BC-9DE2-718F-2297-6E7A06720A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3946F9-5DF1-5EA1-E8E5-A24B4127D1EC}"/>
              </a:ext>
            </a:extLst>
          </p:cNvPr>
          <p:cNvSpPr>
            <a:spLocks noGrp="1"/>
          </p:cNvSpPr>
          <p:nvPr>
            <p:ph type="sldNum" sz="quarter" idx="10"/>
          </p:nvPr>
        </p:nvSpPr>
        <p:spPr/>
        <p:txBody>
          <a:bodyPr/>
          <a:lstStyle/>
          <a:p>
            <a:fld id="{FE98BC78-ABF6-4615-A144-8824BCAA032B}" type="slidenum">
              <a:rPr lang="en-GB" smtClean="0"/>
              <a:t>7</a:t>
            </a:fld>
            <a:endParaRPr lang="en-GB"/>
          </a:p>
        </p:txBody>
      </p:sp>
    </p:spTree>
    <p:extLst>
      <p:ext uri="{BB962C8B-B14F-4D97-AF65-F5344CB8AC3E}">
        <p14:creationId xmlns:p14="http://schemas.microsoft.com/office/powerpoint/2010/main" val="3961296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FF96-3D3D-4454-E1EE-D24D05A72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B8D9D-A9AE-517C-E08B-B8E791954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81BE7-0F12-A577-864D-590A4901E22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9FEE9F0-E299-CD0F-0677-D4C6C25DFA9D}"/>
              </a:ext>
            </a:extLst>
          </p:cNvPr>
          <p:cNvSpPr>
            <a:spLocks noGrp="1"/>
          </p:cNvSpPr>
          <p:nvPr>
            <p:ph type="sldNum" sz="quarter" idx="10"/>
          </p:nvPr>
        </p:nvSpPr>
        <p:spPr/>
        <p:txBody>
          <a:bodyPr/>
          <a:lstStyle/>
          <a:p>
            <a:fld id="{FE98BC78-ABF6-4615-A144-8824BCAA032B}" type="slidenum">
              <a:rPr lang="en-GB" smtClean="0"/>
              <a:t>8</a:t>
            </a:fld>
            <a:endParaRPr lang="en-GB"/>
          </a:p>
        </p:txBody>
      </p:sp>
    </p:spTree>
    <p:extLst>
      <p:ext uri="{BB962C8B-B14F-4D97-AF65-F5344CB8AC3E}">
        <p14:creationId xmlns:p14="http://schemas.microsoft.com/office/powerpoint/2010/main" val="3080897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2623-6F8B-1D9D-9BAF-D26EB86B4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9DCB7-DFF6-2AE6-A64E-6C2E51858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8E1F8-2D99-37C2-C0A6-4FEE95DCB0A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C37C6B-D44D-8CFD-C0F9-F7D14C9E4AB3}"/>
              </a:ext>
            </a:extLst>
          </p:cNvPr>
          <p:cNvSpPr>
            <a:spLocks noGrp="1"/>
          </p:cNvSpPr>
          <p:nvPr>
            <p:ph type="sldNum" sz="quarter" idx="10"/>
          </p:nvPr>
        </p:nvSpPr>
        <p:spPr/>
        <p:txBody>
          <a:bodyPr/>
          <a:lstStyle/>
          <a:p>
            <a:fld id="{FE98BC78-ABF6-4615-A144-8824BCAA032B}" type="slidenum">
              <a:rPr lang="en-GB" smtClean="0"/>
              <a:t>9</a:t>
            </a:fld>
            <a:endParaRPr lang="en-GB"/>
          </a:p>
        </p:txBody>
      </p:sp>
    </p:spTree>
    <p:extLst>
      <p:ext uri="{BB962C8B-B14F-4D97-AF65-F5344CB8AC3E}">
        <p14:creationId xmlns:p14="http://schemas.microsoft.com/office/powerpoint/2010/main" val="2846648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ABB7-EF42-1C6C-0F00-2579351FA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B288C-CAC9-A001-5E68-8F059259D5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47EA1-4E7D-D33C-CEC9-03019F02AF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B508E9-8BFD-CB1B-1F55-BAEE5A85F722}"/>
              </a:ext>
            </a:extLst>
          </p:cNvPr>
          <p:cNvSpPr>
            <a:spLocks noGrp="1"/>
          </p:cNvSpPr>
          <p:nvPr>
            <p:ph type="sldNum" sz="quarter" idx="10"/>
          </p:nvPr>
        </p:nvSpPr>
        <p:spPr/>
        <p:txBody>
          <a:bodyPr/>
          <a:lstStyle/>
          <a:p>
            <a:fld id="{FE98BC78-ABF6-4615-A144-8824BCAA032B}" type="slidenum">
              <a:rPr lang="en-GB" smtClean="0"/>
              <a:t>10</a:t>
            </a:fld>
            <a:endParaRPr lang="en-GB"/>
          </a:p>
        </p:txBody>
      </p:sp>
    </p:spTree>
    <p:extLst>
      <p:ext uri="{BB962C8B-B14F-4D97-AF65-F5344CB8AC3E}">
        <p14:creationId xmlns:p14="http://schemas.microsoft.com/office/powerpoint/2010/main" val="3990931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9FFF6-3E01-53EA-13A4-ED970F671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282D5-6977-15E7-60E9-63FFDE0F4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3F2D9-66A5-77CD-3AD9-3886841E48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069F22-D11A-C5A6-F038-DC12E4DDE43C}"/>
              </a:ext>
            </a:extLst>
          </p:cNvPr>
          <p:cNvSpPr>
            <a:spLocks noGrp="1"/>
          </p:cNvSpPr>
          <p:nvPr>
            <p:ph type="sldNum" sz="quarter" idx="10"/>
          </p:nvPr>
        </p:nvSpPr>
        <p:spPr/>
        <p:txBody>
          <a:bodyPr/>
          <a:lstStyle/>
          <a:p>
            <a:fld id="{FE98BC78-ABF6-4615-A144-8824BCAA032B}" type="slidenum">
              <a:rPr lang="en-GB" smtClean="0"/>
              <a:t>11</a:t>
            </a:fld>
            <a:endParaRPr lang="en-GB"/>
          </a:p>
        </p:txBody>
      </p:sp>
    </p:spTree>
    <p:extLst>
      <p:ext uri="{BB962C8B-B14F-4D97-AF65-F5344CB8AC3E}">
        <p14:creationId xmlns:p14="http://schemas.microsoft.com/office/powerpoint/2010/main" val="1711538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79D8-285E-3724-FD59-D72CCDD3B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3C666-2067-0C8C-F8A7-85A88913F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123D3-0BC2-B651-B524-18B21FC5EAE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76AF82-CC0F-DED7-86DE-14026924E963}"/>
              </a:ext>
            </a:extLst>
          </p:cNvPr>
          <p:cNvSpPr>
            <a:spLocks noGrp="1"/>
          </p:cNvSpPr>
          <p:nvPr>
            <p:ph type="sldNum" sz="quarter" idx="10"/>
          </p:nvPr>
        </p:nvSpPr>
        <p:spPr/>
        <p:txBody>
          <a:bodyPr/>
          <a:lstStyle/>
          <a:p>
            <a:fld id="{FE98BC78-ABF6-4615-A144-8824BCAA032B}" type="slidenum">
              <a:rPr lang="en-GB" smtClean="0"/>
              <a:t>12</a:t>
            </a:fld>
            <a:endParaRPr lang="en-GB"/>
          </a:p>
        </p:txBody>
      </p:sp>
    </p:spTree>
    <p:extLst>
      <p:ext uri="{BB962C8B-B14F-4D97-AF65-F5344CB8AC3E}">
        <p14:creationId xmlns:p14="http://schemas.microsoft.com/office/powerpoint/2010/main" val="2898590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C6E9-1FDF-6620-F7EA-9E515D431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343D2-AD20-B614-B294-2168574BA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7BD4D-8286-5E88-1470-D1D347E11E3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00EBB1-0217-26F7-99F6-153A43910629}"/>
              </a:ext>
            </a:extLst>
          </p:cNvPr>
          <p:cNvSpPr>
            <a:spLocks noGrp="1"/>
          </p:cNvSpPr>
          <p:nvPr>
            <p:ph type="sldNum" sz="quarter" idx="10"/>
          </p:nvPr>
        </p:nvSpPr>
        <p:spPr/>
        <p:txBody>
          <a:bodyPr/>
          <a:lstStyle/>
          <a:p>
            <a:fld id="{FE98BC78-ABF6-4615-A144-8824BCAA032B}" type="slidenum">
              <a:rPr lang="en-GB" smtClean="0"/>
              <a:t>13</a:t>
            </a:fld>
            <a:endParaRPr lang="en-GB"/>
          </a:p>
        </p:txBody>
      </p:sp>
    </p:spTree>
    <p:extLst>
      <p:ext uri="{BB962C8B-B14F-4D97-AF65-F5344CB8AC3E}">
        <p14:creationId xmlns:p14="http://schemas.microsoft.com/office/powerpoint/2010/main" val="2824559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0975-035A-0417-4561-81C202A22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3FD8E-93AC-9C0F-F3F5-C27E98268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6FD25-4336-1A0A-3838-8811AB1AAE3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31AEA6-35F7-B90F-ACE6-860C47716915}"/>
              </a:ext>
            </a:extLst>
          </p:cNvPr>
          <p:cNvSpPr>
            <a:spLocks noGrp="1"/>
          </p:cNvSpPr>
          <p:nvPr>
            <p:ph type="sldNum" sz="quarter" idx="10"/>
          </p:nvPr>
        </p:nvSpPr>
        <p:spPr/>
        <p:txBody>
          <a:bodyPr/>
          <a:lstStyle/>
          <a:p>
            <a:fld id="{FE98BC78-ABF6-4615-A144-8824BCAA032B}" type="slidenum">
              <a:rPr lang="en-GB" smtClean="0"/>
              <a:t>14</a:t>
            </a:fld>
            <a:endParaRPr lang="en-GB"/>
          </a:p>
        </p:txBody>
      </p:sp>
    </p:spTree>
    <p:extLst>
      <p:ext uri="{BB962C8B-B14F-4D97-AF65-F5344CB8AC3E}">
        <p14:creationId xmlns:p14="http://schemas.microsoft.com/office/powerpoint/2010/main" val="194381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B28D9-0ABD-0775-0952-06F3E60FC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C027A5-B8C2-E337-9DF3-FF5DF0935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D07DD-6A74-4113-889D-B790E2A3E42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67E810-A0F5-2B05-5D57-9C9F6EC8739C}"/>
              </a:ext>
            </a:extLst>
          </p:cNvPr>
          <p:cNvSpPr>
            <a:spLocks noGrp="1"/>
          </p:cNvSpPr>
          <p:nvPr>
            <p:ph type="sldNum" sz="quarter" idx="10"/>
          </p:nvPr>
        </p:nvSpPr>
        <p:spPr/>
        <p:txBody>
          <a:bodyPr/>
          <a:lstStyle/>
          <a:p>
            <a:fld id="{FE98BC78-ABF6-4615-A144-8824BCAA032B}" type="slidenum">
              <a:rPr lang="en-GB" smtClean="0"/>
              <a:t>15</a:t>
            </a:fld>
            <a:endParaRPr lang="en-GB"/>
          </a:p>
        </p:txBody>
      </p:sp>
    </p:spTree>
    <p:extLst>
      <p:ext uri="{BB962C8B-B14F-4D97-AF65-F5344CB8AC3E}">
        <p14:creationId xmlns:p14="http://schemas.microsoft.com/office/powerpoint/2010/main" val="244878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539E6-3B5F-E6B5-1FB4-BF891F0D89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AE821-0486-74F5-50A2-08F5BD5F74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0BC18-547A-31DA-7280-5B3D83204F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030A182-1491-0B79-0CBD-675463C9DFFF}"/>
              </a:ext>
            </a:extLst>
          </p:cNvPr>
          <p:cNvSpPr>
            <a:spLocks noGrp="1"/>
          </p:cNvSpPr>
          <p:nvPr>
            <p:ph type="sldNum" sz="quarter" idx="10"/>
          </p:nvPr>
        </p:nvSpPr>
        <p:spPr/>
        <p:txBody>
          <a:bodyPr/>
          <a:lstStyle/>
          <a:p>
            <a:fld id="{FE98BC78-ABF6-4615-A144-8824BCAA032B}" type="slidenum">
              <a:rPr lang="en-GB" smtClean="0"/>
              <a:t>16</a:t>
            </a:fld>
            <a:endParaRPr lang="en-GB"/>
          </a:p>
        </p:txBody>
      </p:sp>
    </p:spTree>
    <p:extLst>
      <p:ext uri="{BB962C8B-B14F-4D97-AF65-F5344CB8AC3E}">
        <p14:creationId xmlns:p14="http://schemas.microsoft.com/office/powerpoint/2010/main" val="2458246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5781F-CE8B-5F4F-A806-9E0C4C54F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27976-FAAB-499B-ACD7-9E802D719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EDE26-F624-970A-4B1D-6DE2DD2A20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F4DE36-0C5E-5781-356B-90D14231E766}"/>
              </a:ext>
            </a:extLst>
          </p:cNvPr>
          <p:cNvSpPr>
            <a:spLocks noGrp="1"/>
          </p:cNvSpPr>
          <p:nvPr>
            <p:ph type="sldNum" sz="quarter" idx="10"/>
          </p:nvPr>
        </p:nvSpPr>
        <p:spPr/>
        <p:txBody>
          <a:bodyPr/>
          <a:lstStyle/>
          <a:p>
            <a:fld id="{FE98BC78-ABF6-4615-A144-8824BCAA032B}" type="slidenum">
              <a:rPr lang="en-GB" smtClean="0"/>
              <a:t>17</a:t>
            </a:fld>
            <a:endParaRPr lang="en-GB"/>
          </a:p>
        </p:txBody>
      </p:sp>
    </p:spTree>
    <p:extLst>
      <p:ext uri="{BB962C8B-B14F-4D97-AF65-F5344CB8AC3E}">
        <p14:creationId xmlns:p14="http://schemas.microsoft.com/office/powerpoint/2010/main" val="387318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66713-0D63-FA86-CB50-84B42243E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52B891-6112-E007-8FD8-64C104DCB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8C12C1-6E57-1856-8374-92A4887CEF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F1878B-0F03-BA07-B892-FF840BE8C24E}"/>
              </a:ext>
            </a:extLst>
          </p:cNvPr>
          <p:cNvSpPr>
            <a:spLocks noGrp="1"/>
          </p:cNvSpPr>
          <p:nvPr>
            <p:ph type="sldNum" sz="quarter" idx="10"/>
          </p:nvPr>
        </p:nvSpPr>
        <p:spPr/>
        <p:txBody>
          <a:bodyPr/>
          <a:lstStyle/>
          <a:p>
            <a:fld id="{FE98BC78-ABF6-4615-A144-8824BCAA032B}" type="slidenum">
              <a:rPr lang="en-GB" smtClean="0"/>
              <a:t>18</a:t>
            </a:fld>
            <a:endParaRPr lang="en-GB"/>
          </a:p>
        </p:txBody>
      </p:sp>
    </p:spTree>
    <p:extLst>
      <p:ext uri="{BB962C8B-B14F-4D97-AF65-F5344CB8AC3E}">
        <p14:creationId xmlns:p14="http://schemas.microsoft.com/office/powerpoint/2010/main" val="2405725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C06EC-80EF-B136-A299-400CF2747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D4465-76A4-1388-3B4D-378B6AAC3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54F49-07D9-A559-CACE-0E7B515AD0A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08160C1-0A82-13AE-1278-1EF70A51A4F0}"/>
              </a:ext>
            </a:extLst>
          </p:cNvPr>
          <p:cNvSpPr>
            <a:spLocks noGrp="1"/>
          </p:cNvSpPr>
          <p:nvPr>
            <p:ph type="sldNum" sz="quarter" idx="10"/>
          </p:nvPr>
        </p:nvSpPr>
        <p:spPr/>
        <p:txBody>
          <a:bodyPr/>
          <a:lstStyle/>
          <a:p>
            <a:fld id="{FE98BC78-ABF6-4615-A144-8824BCAA032B}" type="slidenum">
              <a:rPr lang="en-GB" smtClean="0"/>
              <a:t>19</a:t>
            </a:fld>
            <a:endParaRPr lang="en-GB"/>
          </a:p>
        </p:txBody>
      </p:sp>
    </p:spTree>
    <p:extLst>
      <p:ext uri="{BB962C8B-B14F-4D97-AF65-F5344CB8AC3E}">
        <p14:creationId xmlns:p14="http://schemas.microsoft.com/office/powerpoint/2010/main" val="620382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EE9A-3ADD-F0A5-29D5-7C5AC3DC1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E0DDE-4F51-1AEB-DE6F-E7756AF21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73D0F-94EE-2C9F-639B-BAF7FCDBFB0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E2DD028-56C7-7415-B117-33B426325647}"/>
              </a:ext>
            </a:extLst>
          </p:cNvPr>
          <p:cNvSpPr>
            <a:spLocks noGrp="1"/>
          </p:cNvSpPr>
          <p:nvPr>
            <p:ph type="sldNum" sz="quarter" idx="10"/>
          </p:nvPr>
        </p:nvSpPr>
        <p:spPr/>
        <p:txBody>
          <a:bodyPr/>
          <a:lstStyle/>
          <a:p>
            <a:fld id="{FE98BC78-ABF6-4615-A144-8824BCAA032B}" type="slidenum">
              <a:rPr lang="en-GB" smtClean="0"/>
              <a:t>20</a:t>
            </a:fld>
            <a:endParaRPr lang="en-GB"/>
          </a:p>
        </p:txBody>
      </p:sp>
    </p:spTree>
    <p:extLst>
      <p:ext uri="{BB962C8B-B14F-4D97-AF65-F5344CB8AC3E}">
        <p14:creationId xmlns:p14="http://schemas.microsoft.com/office/powerpoint/2010/main" val="1817485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F0EAD-EFB7-9701-4534-5CF7A82F6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713A3B-6EC3-3EF1-AEE7-842C75373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0EDF8-B85A-79A4-9D96-1DE759C2E5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D12ACE-09B3-C9FC-F88B-AFF8E173E452}"/>
              </a:ext>
            </a:extLst>
          </p:cNvPr>
          <p:cNvSpPr>
            <a:spLocks noGrp="1"/>
          </p:cNvSpPr>
          <p:nvPr>
            <p:ph type="sldNum" sz="quarter" idx="10"/>
          </p:nvPr>
        </p:nvSpPr>
        <p:spPr/>
        <p:txBody>
          <a:bodyPr/>
          <a:lstStyle/>
          <a:p>
            <a:fld id="{FE98BC78-ABF6-4615-A144-8824BCAA032B}" type="slidenum">
              <a:rPr lang="en-GB" smtClean="0"/>
              <a:t>21</a:t>
            </a:fld>
            <a:endParaRPr lang="en-GB"/>
          </a:p>
        </p:txBody>
      </p:sp>
    </p:spTree>
    <p:extLst>
      <p:ext uri="{BB962C8B-B14F-4D97-AF65-F5344CB8AC3E}">
        <p14:creationId xmlns:p14="http://schemas.microsoft.com/office/powerpoint/2010/main" val="1875955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B1F08-D6EA-0184-146C-98F234B5E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4FCFF-6E6F-3CA9-DCD5-90F0E05A8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26A45-3D7C-6226-627D-8142E139739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926B08-A6B7-2EE1-9098-21D66B8A8972}"/>
              </a:ext>
            </a:extLst>
          </p:cNvPr>
          <p:cNvSpPr>
            <a:spLocks noGrp="1"/>
          </p:cNvSpPr>
          <p:nvPr>
            <p:ph type="sldNum" sz="quarter" idx="10"/>
          </p:nvPr>
        </p:nvSpPr>
        <p:spPr/>
        <p:txBody>
          <a:bodyPr/>
          <a:lstStyle/>
          <a:p>
            <a:fld id="{FE98BC78-ABF6-4615-A144-8824BCAA032B}" type="slidenum">
              <a:rPr lang="en-GB" smtClean="0"/>
              <a:t>22</a:t>
            </a:fld>
            <a:endParaRPr lang="en-GB"/>
          </a:p>
        </p:txBody>
      </p:sp>
    </p:spTree>
    <p:extLst>
      <p:ext uri="{BB962C8B-B14F-4D97-AF65-F5344CB8AC3E}">
        <p14:creationId xmlns:p14="http://schemas.microsoft.com/office/powerpoint/2010/main" val="31517813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9784-4E08-1638-705E-DA57C2068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C99B6-A16E-C7E0-96DF-96A997389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DFDC5-2327-D6FB-F694-1115855867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092834-0BE6-64E4-99F4-4998EE894941}"/>
              </a:ext>
            </a:extLst>
          </p:cNvPr>
          <p:cNvSpPr>
            <a:spLocks noGrp="1"/>
          </p:cNvSpPr>
          <p:nvPr>
            <p:ph type="sldNum" sz="quarter" idx="10"/>
          </p:nvPr>
        </p:nvSpPr>
        <p:spPr/>
        <p:txBody>
          <a:bodyPr/>
          <a:lstStyle/>
          <a:p>
            <a:fld id="{FE98BC78-ABF6-4615-A144-8824BCAA032B}" type="slidenum">
              <a:rPr lang="en-GB" smtClean="0"/>
              <a:t>23</a:t>
            </a:fld>
            <a:endParaRPr lang="en-GB"/>
          </a:p>
        </p:txBody>
      </p:sp>
    </p:spTree>
    <p:extLst>
      <p:ext uri="{BB962C8B-B14F-4D97-AF65-F5344CB8AC3E}">
        <p14:creationId xmlns:p14="http://schemas.microsoft.com/office/powerpoint/2010/main" val="4187591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B4FEC-BD3C-1943-1B8F-7DE90F6A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E99564-CD91-BC51-230E-BCF630772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F6222-7CE6-0EE8-A992-BA7C97C0BE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02833FC-3107-813F-078C-3CC98D68D508}"/>
              </a:ext>
            </a:extLst>
          </p:cNvPr>
          <p:cNvSpPr>
            <a:spLocks noGrp="1"/>
          </p:cNvSpPr>
          <p:nvPr>
            <p:ph type="sldNum" sz="quarter" idx="10"/>
          </p:nvPr>
        </p:nvSpPr>
        <p:spPr/>
        <p:txBody>
          <a:bodyPr/>
          <a:lstStyle/>
          <a:p>
            <a:fld id="{FE98BC78-ABF6-4615-A144-8824BCAA032B}" type="slidenum">
              <a:rPr lang="en-GB" smtClean="0"/>
              <a:t>24</a:t>
            </a:fld>
            <a:endParaRPr lang="en-GB"/>
          </a:p>
        </p:txBody>
      </p:sp>
    </p:spTree>
    <p:extLst>
      <p:ext uri="{BB962C8B-B14F-4D97-AF65-F5344CB8AC3E}">
        <p14:creationId xmlns:p14="http://schemas.microsoft.com/office/powerpoint/2010/main" val="2035101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0674-D7AF-5E21-9862-EF4837944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9FF56-D474-4C7F-621E-44D8BF23B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3AF04-C5AC-D21D-1425-3CA80A9651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2271848-E4A9-1228-D63D-3F874D8732EB}"/>
              </a:ext>
            </a:extLst>
          </p:cNvPr>
          <p:cNvSpPr>
            <a:spLocks noGrp="1"/>
          </p:cNvSpPr>
          <p:nvPr>
            <p:ph type="sldNum" sz="quarter" idx="10"/>
          </p:nvPr>
        </p:nvSpPr>
        <p:spPr/>
        <p:txBody>
          <a:bodyPr/>
          <a:lstStyle/>
          <a:p>
            <a:fld id="{FE98BC78-ABF6-4615-A144-8824BCAA032B}" type="slidenum">
              <a:rPr lang="en-GB" smtClean="0"/>
              <a:t>25</a:t>
            </a:fld>
            <a:endParaRPr lang="en-GB"/>
          </a:p>
        </p:txBody>
      </p:sp>
    </p:spTree>
    <p:extLst>
      <p:ext uri="{BB962C8B-B14F-4D97-AF65-F5344CB8AC3E}">
        <p14:creationId xmlns:p14="http://schemas.microsoft.com/office/powerpoint/2010/main" val="26992201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B6D30-07E8-7A82-B82A-FD8E089ED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0C494-1A84-99AF-1D71-FBADFC4B9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4E12BE-ED4D-4975-19ED-266DC03430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DE4426-7030-FB98-718D-2E50F53BFC70}"/>
              </a:ext>
            </a:extLst>
          </p:cNvPr>
          <p:cNvSpPr>
            <a:spLocks noGrp="1"/>
          </p:cNvSpPr>
          <p:nvPr>
            <p:ph type="sldNum" sz="quarter" idx="10"/>
          </p:nvPr>
        </p:nvSpPr>
        <p:spPr/>
        <p:txBody>
          <a:bodyPr/>
          <a:lstStyle/>
          <a:p>
            <a:fld id="{FE98BC78-ABF6-4615-A144-8824BCAA032B}" type="slidenum">
              <a:rPr lang="en-GB" smtClean="0"/>
              <a:t>26</a:t>
            </a:fld>
            <a:endParaRPr lang="en-GB"/>
          </a:p>
        </p:txBody>
      </p:sp>
    </p:spTree>
    <p:extLst>
      <p:ext uri="{BB962C8B-B14F-4D97-AF65-F5344CB8AC3E}">
        <p14:creationId xmlns:p14="http://schemas.microsoft.com/office/powerpoint/2010/main" val="2320709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65A94-6B90-FD0B-E84A-C05FD4F99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C9344-DC4E-8615-2E15-8859E779EC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E2A1EE-53C5-B110-A399-AF95B70A86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085602-15F2-7C64-E6F8-150C911E92EF}"/>
              </a:ext>
            </a:extLst>
          </p:cNvPr>
          <p:cNvSpPr>
            <a:spLocks noGrp="1"/>
          </p:cNvSpPr>
          <p:nvPr>
            <p:ph type="sldNum" sz="quarter" idx="10"/>
          </p:nvPr>
        </p:nvSpPr>
        <p:spPr/>
        <p:txBody>
          <a:bodyPr/>
          <a:lstStyle/>
          <a:p>
            <a:fld id="{FE98BC78-ABF6-4615-A144-8824BCAA032B}" type="slidenum">
              <a:rPr lang="en-GB" smtClean="0"/>
              <a:t>27</a:t>
            </a:fld>
            <a:endParaRPr lang="en-GB"/>
          </a:p>
        </p:txBody>
      </p:sp>
    </p:spTree>
    <p:extLst>
      <p:ext uri="{BB962C8B-B14F-4D97-AF65-F5344CB8AC3E}">
        <p14:creationId xmlns:p14="http://schemas.microsoft.com/office/powerpoint/2010/main" val="1917208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176FA-106F-009A-4F6F-64799276B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7922-9D33-1679-6DEF-911E7E5F0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B8643-87FD-9512-1FAF-52F4F6FD6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9733221-008B-0BB2-DEB9-A0ACE5CA0039}"/>
              </a:ext>
            </a:extLst>
          </p:cNvPr>
          <p:cNvSpPr>
            <a:spLocks noGrp="1"/>
          </p:cNvSpPr>
          <p:nvPr>
            <p:ph type="sldNum" sz="quarter" idx="10"/>
          </p:nvPr>
        </p:nvSpPr>
        <p:spPr/>
        <p:txBody>
          <a:bodyPr/>
          <a:lstStyle/>
          <a:p>
            <a:fld id="{FE98BC78-ABF6-4615-A144-8824BCAA032B}" type="slidenum">
              <a:rPr lang="en-GB" smtClean="0"/>
              <a:t>28</a:t>
            </a:fld>
            <a:endParaRPr lang="en-GB"/>
          </a:p>
        </p:txBody>
      </p:sp>
    </p:spTree>
    <p:extLst>
      <p:ext uri="{BB962C8B-B14F-4D97-AF65-F5344CB8AC3E}">
        <p14:creationId xmlns:p14="http://schemas.microsoft.com/office/powerpoint/2010/main" val="3394407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F855E-D86D-AFEC-5CCC-FB80926F8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21DFD-1416-2498-FF81-32061959E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96E5F-DD0A-AB9D-F3F4-DB83F07B173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9000F7-18DC-9154-D70A-B69E6C73A73A}"/>
              </a:ext>
            </a:extLst>
          </p:cNvPr>
          <p:cNvSpPr>
            <a:spLocks noGrp="1"/>
          </p:cNvSpPr>
          <p:nvPr>
            <p:ph type="sldNum" sz="quarter" idx="10"/>
          </p:nvPr>
        </p:nvSpPr>
        <p:spPr/>
        <p:txBody>
          <a:bodyPr/>
          <a:lstStyle/>
          <a:p>
            <a:fld id="{FE98BC78-ABF6-4615-A144-8824BCAA032B}" type="slidenum">
              <a:rPr lang="en-GB" smtClean="0"/>
              <a:t>29</a:t>
            </a:fld>
            <a:endParaRPr lang="en-GB"/>
          </a:p>
        </p:txBody>
      </p:sp>
    </p:spTree>
    <p:extLst>
      <p:ext uri="{BB962C8B-B14F-4D97-AF65-F5344CB8AC3E}">
        <p14:creationId xmlns:p14="http://schemas.microsoft.com/office/powerpoint/2010/main" val="26812956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CFC0C-4D5B-2BFD-27A8-4B524D3AB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ACC2E-F7CD-D45F-C1E1-FDA743760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D4CA9-3A41-9839-BF05-1A337D36E1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7557E80-DB2A-F080-BCCA-025253FCAB27}"/>
              </a:ext>
            </a:extLst>
          </p:cNvPr>
          <p:cNvSpPr>
            <a:spLocks noGrp="1"/>
          </p:cNvSpPr>
          <p:nvPr>
            <p:ph type="sldNum" sz="quarter" idx="10"/>
          </p:nvPr>
        </p:nvSpPr>
        <p:spPr/>
        <p:txBody>
          <a:bodyPr/>
          <a:lstStyle/>
          <a:p>
            <a:fld id="{FE98BC78-ABF6-4615-A144-8824BCAA032B}" type="slidenum">
              <a:rPr lang="en-GB" smtClean="0"/>
              <a:t>30</a:t>
            </a:fld>
            <a:endParaRPr lang="en-GB"/>
          </a:p>
        </p:txBody>
      </p:sp>
    </p:spTree>
    <p:extLst>
      <p:ext uri="{BB962C8B-B14F-4D97-AF65-F5344CB8AC3E}">
        <p14:creationId xmlns:p14="http://schemas.microsoft.com/office/powerpoint/2010/main" val="1369877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3F845-6640-D331-5F53-31C1ED8E4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9772B-0DB4-6392-398F-39533870A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9AC17-BF67-4BA4-8CB3-1F4AED1060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010C3F-5831-E971-44B0-6BB5060F7A5B}"/>
              </a:ext>
            </a:extLst>
          </p:cNvPr>
          <p:cNvSpPr>
            <a:spLocks noGrp="1"/>
          </p:cNvSpPr>
          <p:nvPr>
            <p:ph type="sldNum" sz="quarter" idx="10"/>
          </p:nvPr>
        </p:nvSpPr>
        <p:spPr/>
        <p:txBody>
          <a:bodyPr/>
          <a:lstStyle/>
          <a:p>
            <a:fld id="{FE98BC78-ABF6-4615-A144-8824BCAA032B}" type="slidenum">
              <a:rPr lang="en-GB" smtClean="0"/>
              <a:t>31</a:t>
            </a:fld>
            <a:endParaRPr lang="en-GB"/>
          </a:p>
        </p:txBody>
      </p:sp>
    </p:spTree>
    <p:extLst>
      <p:ext uri="{BB962C8B-B14F-4D97-AF65-F5344CB8AC3E}">
        <p14:creationId xmlns:p14="http://schemas.microsoft.com/office/powerpoint/2010/main" val="755278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F3A4-842F-5CB9-B59D-4FB409A89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88906-B61A-5952-3A11-781FED2CF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2EC770-E997-D043-04A4-EE933687FAA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20A950-89F8-2A5C-74DD-3333DF3E1341}"/>
              </a:ext>
            </a:extLst>
          </p:cNvPr>
          <p:cNvSpPr>
            <a:spLocks noGrp="1"/>
          </p:cNvSpPr>
          <p:nvPr>
            <p:ph type="sldNum" sz="quarter" idx="10"/>
          </p:nvPr>
        </p:nvSpPr>
        <p:spPr/>
        <p:txBody>
          <a:bodyPr/>
          <a:lstStyle/>
          <a:p>
            <a:fld id="{FE98BC78-ABF6-4615-A144-8824BCAA032B}" type="slidenum">
              <a:rPr lang="en-GB" smtClean="0"/>
              <a:t>32</a:t>
            </a:fld>
            <a:endParaRPr lang="en-GB"/>
          </a:p>
        </p:txBody>
      </p:sp>
    </p:spTree>
    <p:extLst>
      <p:ext uri="{BB962C8B-B14F-4D97-AF65-F5344CB8AC3E}">
        <p14:creationId xmlns:p14="http://schemas.microsoft.com/office/powerpoint/2010/main" val="676314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8023F-A630-754A-6C44-7B7CAAB6D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BC850-6A90-E938-33DA-67BFDD515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629FE-92A0-D735-9F73-03B3680AB3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68D256-0693-57B6-704A-F0A328D6112F}"/>
              </a:ext>
            </a:extLst>
          </p:cNvPr>
          <p:cNvSpPr>
            <a:spLocks noGrp="1"/>
          </p:cNvSpPr>
          <p:nvPr>
            <p:ph type="sldNum" sz="quarter" idx="10"/>
          </p:nvPr>
        </p:nvSpPr>
        <p:spPr/>
        <p:txBody>
          <a:bodyPr/>
          <a:lstStyle/>
          <a:p>
            <a:fld id="{FE98BC78-ABF6-4615-A144-8824BCAA032B}" type="slidenum">
              <a:rPr lang="en-GB" smtClean="0"/>
              <a:t>33</a:t>
            </a:fld>
            <a:endParaRPr lang="en-GB"/>
          </a:p>
        </p:txBody>
      </p:sp>
    </p:spTree>
    <p:extLst>
      <p:ext uri="{BB962C8B-B14F-4D97-AF65-F5344CB8AC3E}">
        <p14:creationId xmlns:p14="http://schemas.microsoft.com/office/powerpoint/2010/main" val="524860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24FEC-8364-8272-2E48-7D7BE84801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7F9CD3E-F91F-637E-656C-BA09BBE379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4AD233C-F53C-E4F0-E1AD-A27B8A1077C2}"/>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B08085D0-20FF-E5F2-55FF-7D0CB108CB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922214-AC8D-CBB5-6D90-050DCB85D1A8}"/>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1615950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96BB-DEB5-C5A3-3742-BFB5994C70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7758FD-7822-474B-5BC4-A9A1702146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7C7BFD-FA2F-8D43-6301-BBE87FA9DBA0}"/>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AEEB2698-F931-7146-240D-4E0DE9B9F8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B6ACFA-9DFC-58DD-E6B7-B615A5BC0329}"/>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390861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3913E-BA03-86E5-8D16-662A410504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E08839-B190-68B2-A192-5FF89044F6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D796EA-9515-F194-F3AD-C901272C7606}"/>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A2472475-8B76-A794-0A0E-934B2FFF01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AA7BFE-72EA-6458-E0A9-BDFD2F9965C9}"/>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3857850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3B5DF-DEEB-7F1A-4336-5AF4DE80A31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3F49FC-78B9-E47C-9D0C-335B94EFA9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74F991E-FF19-5A9A-7886-70B3925CC3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4D35D8-2EBF-F295-46B0-56675B6062F3}"/>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6" name="Footer Placeholder 5">
            <a:extLst>
              <a:ext uri="{FF2B5EF4-FFF2-40B4-BE49-F238E27FC236}">
                <a16:creationId xmlns:a16="http://schemas.microsoft.com/office/drawing/2014/main" id="{39CFFE46-D2D3-FEFE-3B9B-F0868F4DE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A883AB-5158-4E1E-68F9-57EE479A3EE0}"/>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10025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DF1C-6AFE-0351-E3FE-B1E6AA5E7D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82FE8B-D823-9D61-2B31-69E18300F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39D9AF-D8DD-085D-D47D-46334AA331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F39190-262B-36CA-B89B-DCE3DB047F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1DD113-8794-3E80-22D4-2DDE041D66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9FB754E-E70E-EE2B-162F-02BDC03834A7}"/>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8" name="Footer Placeholder 7">
            <a:extLst>
              <a:ext uri="{FF2B5EF4-FFF2-40B4-BE49-F238E27FC236}">
                <a16:creationId xmlns:a16="http://schemas.microsoft.com/office/drawing/2014/main" id="{AF18F625-3F38-C9EB-CF48-4D368CFC28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EF9770-01E4-2E98-7017-B06F161C3BF1}"/>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362339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3491-63E7-5098-F542-9F0DD6E5868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91359B8-88D1-4D2F-9F29-9C3D85685835}"/>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4" name="Footer Placeholder 3">
            <a:extLst>
              <a:ext uri="{FF2B5EF4-FFF2-40B4-BE49-F238E27FC236}">
                <a16:creationId xmlns:a16="http://schemas.microsoft.com/office/drawing/2014/main" id="{6D225D61-B721-FDFF-6D98-8F06358A8B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D1A005-7F13-D42B-40D6-5FBAB9A95C8D}"/>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271415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B6BD1F-7216-7C3E-42DF-3449B9C73BF5}"/>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3" name="Footer Placeholder 2">
            <a:extLst>
              <a:ext uri="{FF2B5EF4-FFF2-40B4-BE49-F238E27FC236}">
                <a16:creationId xmlns:a16="http://schemas.microsoft.com/office/drawing/2014/main" id="{150BFC58-D697-5BE4-9DBC-97C0F5C7C3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34126E3-FA3E-1A3F-9582-BB1B47C9D947}"/>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1432643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A883-F59E-94A9-E7F9-8A649837E9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652F6E-8938-1971-FBC8-09F1AB49EB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DBE2862-A9E3-F8DA-AA78-36F3B1779C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6F3C3C-2A00-1B2A-2406-284F42558B00}"/>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6" name="Footer Placeholder 5">
            <a:extLst>
              <a:ext uri="{FF2B5EF4-FFF2-40B4-BE49-F238E27FC236}">
                <a16:creationId xmlns:a16="http://schemas.microsoft.com/office/drawing/2014/main" id="{7A00AF94-8FC2-BE25-4581-29D6B61479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17BD4E-CCA9-5F1B-92C0-6FFF4EBB4E9C}"/>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324953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E631-2860-B1A4-C572-3EE77AC19B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0B78972-B6AE-7921-085A-18012C58AB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3B9104-78FA-0A17-AF20-72CC06B23C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1B651-D4BA-4194-94F7-C20FE7758192}"/>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6" name="Footer Placeholder 5">
            <a:extLst>
              <a:ext uri="{FF2B5EF4-FFF2-40B4-BE49-F238E27FC236}">
                <a16:creationId xmlns:a16="http://schemas.microsoft.com/office/drawing/2014/main" id="{7425FB7C-9757-50BE-CD82-A09F0837DA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951876-C713-072F-6D06-9BA8D7E0EEFA}"/>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4030582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3E41D-B1F3-2800-65C7-815A4E30DEA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A1D9BF-2492-3A48-E534-44C66D6C42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C7AEF5-1951-64B5-4046-FCC7030622AE}"/>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88ABA86C-0002-EC1C-DCF1-962308376B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DF081A-808F-22AF-26BD-8F187A40FB44}"/>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3940042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964E0C-6C9A-5AA5-48A0-054FA13E86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976BAA-868B-5EEC-5AAB-96B5FF83D3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07E049-7218-78D3-EF1C-7212199928D4}"/>
              </a:ext>
            </a:extLst>
          </p:cNvPr>
          <p:cNvSpPr>
            <a:spLocks noGrp="1"/>
          </p:cNvSpPr>
          <p:nvPr>
            <p:ph type="dt" sz="half" idx="10"/>
          </p:nvPr>
        </p:nvSpPr>
        <p:spPr/>
        <p:txBody>
          <a:body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4009F74D-457D-962A-7413-88DA61026E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8F8BD0-DBA9-84B2-117D-73EC060CCEDF}"/>
              </a:ext>
            </a:extLst>
          </p:cNvPr>
          <p:cNvSpPr>
            <a:spLocks noGrp="1"/>
          </p:cNvSpPr>
          <p:nvPr>
            <p:ph type="sldNum" sz="quarter" idx="12"/>
          </p:nvPr>
        </p:nvSpPr>
        <p:spPr/>
        <p:txBody>
          <a:bodyPr/>
          <a:lstStyle/>
          <a:p>
            <a:fld id="{76A3CB33-42EB-4781-9DD1-19606E3E3501}" type="slidenum">
              <a:rPr lang="en-GB" smtClean="0"/>
              <a:t>‹#›</a:t>
            </a:fld>
            <a:endParaRPr lang="en-GB"/>
          </a:p>
        </p:txBody>
      </p:sp>
    </p:spTree>
    <p:extLst>
      <p:ext uri="{BB962C8B-B14F-4D97-AF65-F5344CB8AC3E}">
        <p14:creationId xmlns:p14="http://schemas.microsoft.com/office/powerpoint/2010/main" val="193521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1">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9326634" y="190280"/>
            <a:ext cx="2707712" cy="354555"/>
          </a:xfrm>
          <a:prstGeom prst="rect">
            <a:avLst/>
          </a:prstGeom>
          <a:noFill/>
          <a:ln w="0" cmpd="sng">
            <a:noFill/>
            <a:prstDash val="solid"/>
          </a:ln>
        </p:spPr>
        <p:txBody>
          <a:bodyPr vert="horz" lIns="0" tIns="0" rIns="0" bIns="0" anchor="t"/>
          <a:lstStyle>
            <a:lvl1pPr marL="0" marR="0" indent="0" algn="r">
              <a:lnSpc>
                <a:spcPts val="1298"/>
              </a:lnSpc>
              <a:spcBef>
                <a:spcPts val="105"/>
              </a:spcBef>
              <a:spcAft>
                <a:spcPts val="0"/>
              </a:spcAft>
              <a:defRPr/>
            </a:lvl1pPr>
          </a:lstStyle>
          <a:p>
            <a:pPr marL="0" marR="0" indent="0" algn="l">
              <a:lnSpc>
                <a:spcPts val="1400"/>
              </a:lnSpc>
              <a:spcAft>
                <a:spcPts val="0"/>
              </a:spcAft>
            </a:pPr>
            <a:r>
              <a:rPr lang="en-US" sz="1199" spc="-20">
                <a:solidFill>
                  <a:srgbClr val="000000"/>
                </a:solidFill>
                <a:latin typeface="Arial" panose="02020603050405020304" pitchFamily="2"/>
              </a:rPr>
              <a:t>Caring for Malvern’s Hills and Commons </a:t>
            </a:r>
          </a:p>
          <a:p>
            <a:pPr marL="0" marR="0" indent="0" algn="r">
              <a:lnSpc>
                <a:spcPts val="1300"/>
              </a:lnSpc>
              <a:spcBef>
                <a:spcPts val="105"/>
              </a:spcBef>
              <a:spcAft>
                <a:spcPts val="0"/>
              </a:spcAft>
            </a:pPr>
            <a:r>
              <a:rPr lang="en-US" sz="1199" spc="-5">
                <a:solidFill>
                  <a:srgbClr val="000000"/>
                </a:solidFill>
                <a:latin typeface="Arial" panose="02020603050405020304" pitchFamily="2"/>
              </a:rPr>
              <a:t>Charity no. 515804 </a:t>
            </a:r>
          </a:p>
        </p:txBody>
      </p:sp>
      <p:sp>
        <p:nvSpPr>
          <p:cNvPr id="5" name="Text Placeholder 4"/>
          <p:cNvSpPr>
            <a:spLocks noGrp="1"/>
          </p:cNvSpPr>
          <p:nvPr>
            <p:ph type="body" idx="10"/>
          </p:nvPr>
        </p:nvSpPr>
        <p:spPr>
          <a:xfrm>
            <a:off x="1311984" y="1425830"/>
            <a:ext cx="4426995" cy="1212082"/>
          </a:xfrm>
          <a:prstGeom prst="rect">
            <a:avLst/>
          </a:prstGeom>
          <a:noFill/>
          <a:ln w="0" cmpd="sng">
            <a:noFill/>
            <a:prstDash val="solid"/>
          </a:ln>
        </p:spPr>
        <p:txBody>
          <a:bodyPr vert="horz" lIns="0" tIns="8255" rIns="0" bIns="0" anchor="t"/>
          <a:lstStyle>
            <a:lvl1pPr marL="0" marR="0" indent="0" algn="l">
              <a:lnSpc>
                <a:spcPts val="3995"/>
              </a:lnSpc>
              <a:spcBef>
                <a:spcPts val="869"/>
              </a:spcBef>
              <a:spcAft>
                <a:spcPts val="0"/>
              </a:spcAft>
              <a:defRPr/>
            </a:lvl1pPr>
          </a:lstStyle>
          <a:p>
            <a:pPr marL="0" marR="0" indent="0" algn="l">
              <a:lnSpc>
                <a:spcPts val="4500"/>
              </a:lnSpc>
              <a:spcAft>
                <a:spcPts val="0"/>
              </a:spcAft>
            </a:pPr>
            <a:r>
              <a:rPr lang="en-US" sz="3995" spc="-20">
                <a:solidFill>
                  <a:srgbClr val="000000"/>
                </a:solidFill>
                <a:latin typeface="Arial" panose="02020603050405020304" pitchFamily="2"/>
              </a:rPr>
              <a:t>Malvern Hills Bill </a:t>
            </a:r>
          </a:p>
          <a:p>
            <a:pPr marL="0" marR="0" indent="0" algn="l">
              <a:lnSpc>
                <a:spcPts val="4000"/>
              </a:lnSpc>
              <a:spcBef>
                <a:spcPts val="870"/>
              </a:spcBef>
              <a:spcAft>
                <a:spcPts val="0"/>
              </a:spcAft>
            </a:pPr>
            <a:r>
              <a:rPr lang="en-US" sz="3546" spc="-30">
                <a:solidFill>
                  <a:srgbClr val="000000"/>
                </a:solidFill>
                <a:latin typeface="Arial" panose="02020603050405020304" pitchFamily="2"/>
              </a:rPr>
              <a:t>Reference documents </a:t>
            </a:r>
          </a:p>
        </p:txBody>
      </p:sp>
    </p:spTree>
    <p:extLst>
      <p:ext uri="{BB962C8B-B14F-4D97-AF65-F5344CB8AC3E}">
        <p14:creationId xmlns:p14="http://schemas.microsoft.com/office/powerpoint/2010/main" val="2613037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57E37C-06B9-D0E3-B63F-71BC4536A8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323831-62DE-D936-4F93-0103355717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A6CDC1-D07D-6BB5-CDD8-ABC8E182DC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A49DBE-C540-446A-9769-89007D91AB01}" type="datetimeFigureOut">
              <a:rPr lang="en-GB" smtClean="0"/>
              <a:t>02/02/2026</a:t>
            </a:fld>
            <a:endParaRPr lang="en-GB"/>
          </a:p>
        </p:txBody>
      </p:sp>
      <p:sp>
        <p:nvSpPr>
          <p:cNvPr id="5" name="Footer Placeholder 4">
            <a:extLst>
              <a:ext uri="{FF2B5EF4-FFF2-40B4-BE49-F238E27FC236}">
                <a16:creationId xmlns:a16="http://schemas.microsoft.com/office/drawing/2014/main" id="{726A91C5-C238-5FCF-F6A8-1A820121BF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B139E86-67F3-9BAC-F44A-FEC986B5DF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A3CB33-42EB-4781-9DD1-19606E3E3501}" type="slidenum">
              <a:rPr lang="en-GB" smtClean="0"/>
              <a:t>‹#›</a:t>
            </a:fld>
            <a:endParaRPr lang="en-GB"/>
          </a:p>
        </p:txBody>
      </p:sp>
    </p:spTree>
    <p:extLst>
      <p:ext uri="{BB962C8B-B14F-4D97-AF65-F5344CB8AC3E}">
        <p14:creationId xmlns:p14="http://schemas.microsoft.com/office/powerpoint/2010/main" val="483952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1498" y="0"/>
            <a:ext cx="12188688" cy="6858317"/>
          </a:xfrm>
          <a:prstGeom prst="rect">
            <a:avLst/>
          </a:prstGeom>
        </p:spPr>
      </p:pic>
      <p:sp>
        <p:nvSpPr>
          <p:cNvPr id="4" name="Text Placeholder 3"/>
          <p:cNvSpPr>
            <a:spLocks noGrp="1"/>
          </p:cNvSpPr>
          <p:nvPr>
            <p:ph type="body" idx="10"/>
          </p:nvPr>
        </p:nvSpPr>
        <p:spPr>
          <a:xfrm>
            <a:off x="9325841" y="190280"/>
            <a:ext cx="2707047" cy="354555"/>
          </a:xfrm>
          <a:prstGeom prst="rect">
            <a:avLst/>
          </a:prstGeom>
          <a:noFill/>
          <a:ln w="0" cmpd="sng">
            <a:noFill/>
            <a:prstDash val="solid"/>
          </a:ln>
        </p:spPr>
        <p:txBody>
          <a:bodyPr vert="horz" lIns="0" tIns="0" rIns="0" bIns="0" rtlCol="0" anchor="t">
            <a:normAutofit fontScale="85000" lnSpcReduction="10000"/>
          </a:bodyPr>
          <a:lstStyle/>
          <a:p>
            <a:pPr>
              <a:lnSpc>
                <a:spcPts val="1398"/>
              </a:lnSpc>
              <a:buNone/>
            </a:pPr>
            <a:r>
              <a:rPr lang="en-US" sz="1199" spc="-20" dirty="0">
                <a:solidFill>
                  <a:srgbClr val="000000"/>
                </a:solidFill>
                <a:latin typeface="Arial" panose="02020603050405020304" pitchFamily="2"/>
              </a:rPr>
              <a:t>Caring for Malvern’s Hills and Commons </a:t>
            </a:r>
          </a:p>
          <a:p>
            <a:pPr>
              <a:buNone/>
            </a:pPr>
            <a:r>
              <a:rPr lang="en-US" sz="1199" spc="-5" dirty="0">
                <a:solidFill>
                  <a:srgbClr val="000000"/>
                </a:solidFill>
                <a:latin typeface="Arial" panose="02020603050405020304" pitchFamily="2"/>
              </a:rPr>
              <a:t>Charity no. 515804 </a:t>
            </a:r>
          </a:p>
        </p:txBody>
      </p:sp>
      <p:sp>
        <p:nvSpPr>
          <p:cNvPr id="5" name="Text Placeholder 4"/>
          <p:cNvSpPr>
            <a:spLocks noGrp="1"/>
          </p:cNvSpPr>
          <p:nvPr>
            <p:ph type="body" idx="10"/>
          </p:nvPr>
        </p:nvSpPr>
        <p:spPr>
          <a:xfrm>
            <a:off x="1313159" y="1425830"/>
            <a:ext cx="7317526" cy="1212082"/>
          </a:xfrm>
          <a:prstGeom prst="rect">
            <a:avLst/>
          </a:prstGeom>
          <a:noFill/>
          <a:ln w="0" cmpd="sng">
            <a:noFill/>
            <a:prstDash val="solid"/>
          </a:ln>
        </p:spPr>
        <p:txBody>
          <a:bodyPr vert="horz" lIns="0" tIns="8245" rIns="0" bIns="0" rtlCol="0" anchor="t">
            <a:normAutofit/>
          </a:bodyPr>
          <a:lstStyle/>
          <a:p>
            <a:pPr algn="l">
              <a:lnSpc>
                <a:spcPts val="4495"/>
              </a:lnSpc>
              <a:buNone/>
            </a:pPr>
            <a:r>
              <a:rPr lang="en-US" sz="3995" spc="-20" dirty="0">
                <a:solidFill>
                  <a:srgbClr val="000000"/>
                </a:solidFill>
                <a:latin typeface="Arial" panose="02020603050405020304" pitchFamily="2"/>
              </a:rPr>
              <a:t>Malvern Hills Bill </a:t>
            </a:r>
          </a:p>
          <a:p>
            <a:pPr algn="l">
              <a:lnSpc>
                <a:spcPts val="3995"/>
              </a:lnSpc>
              <a:spcBef>
                <a:spcPts val="869"/>
              </a:spcBef>
              <a:buNone/>
            </a:pPr>
            <a:r>
              <a:rPr lang="en-GB" sz="3596" dirty="0">
                <a:latin typeface="Arial" panose="020B0604020202020204" pitchFamily="34" charset="0"/>
                <a:ea typeface="Aptos" panose="020B0004020202020204" pitchFamily="34" charset="0"/>
              </a:rPr>
              <a:t>Evidence Slides of Susan Satchell</a:t>
            </a:r>
            <a:endParaRPr lang="en-US" sz="3546" spc="-30" dirty="0">
              <a:solidFill>
                <a:srgbClr val="000000"/>
              </a:solidFill>
              <a:latin typeface="Arial" panose="02020603050405020304" pitchFamily="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sp>
        <p:nvSpPr>
          <p:cNvPr id="7" name="Content Placeholder 6"/>
          <p:cNvSpPr>
            <a:spLocks noGrp="1"/>
          </p:cNvSpPr>
          <p:nvPr>
            <p:ph idx="1"/>
          </p:nvPr>
        </p:nvSpPr>
        <p:spPr/>
        <p:txBody>
          <a:bodyPr/>
          <a:lstStyle/>
          <a:p>
            <a:pPr marL="0" indent="0">
              <a:buNone/>
            </a:pPr>
            <a:r>
              <a:rPr lang="en-GB" b="1" dirty="0">
                <a:latin typeface="Calibri" panose="020F0502020204030204" pitchFamily="34" charset="0"/>
                <a:ea typeface="Calibri" panose="020F0502020204030204" pitchFamily="34" charset="0"/>
                <a:cs typeface="Calibri" panose="020F0502020204030204" pitchFamily="34" charset="0"/>
              </a:rPr>
              <a:t>INTRODUCTION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Tree>
    <p:extLst>
      <p:ext uri="{BB962C8B-B14F-4D97-AF65-F5344CB8AC3E}">
        <p14:creationId xmlns:p14="http://schemas.microsoft.com/office/powerpoint/2010/main" val="1191894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F1711-AD24-00A5-538E-B329C4A1BA7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7CFB065-BA7D-6826-2BA2-693542BA8011}"/>
              </a:ext>
            </a:extLst>
          </p:cNvPr>
          <p:cNvSpPr>
            <a:spLocks noGrp="1"/>
          </p:cNvSpPr>
          <p:nvPr>
            <p:ph type="title"/>
          </p:nvPr>
        </p:nvSpPr>
        <p:spPr/>
        <p:txBody>
          <a:bodyPr>
            <a:normAutofit/>
          </a:bodyPr>
          <a:lstStyle/>
          <a:p>
            <a:br>
              <a:rPr lang="en-GB"/>
            </a:br>
            <a:endParaRPr lang="en-GB" sz="3200" b="1" dirty="0">
              <a:latin typeface="Arial" panose="020B0604020202020204" pitchFamily="34" charset="0"/>
              <a:cs typeface="Arial" panose="020B0604020202020204" pitchFamily="34" charset="0"/>
            </a:endParaRPr>
          </a:p>
        </p:txBody>
      </p:sp>
      <p:graphicFrame>
        <p:nvGraphicFramePr>
          <p:cNvPr id="2" name="Content Placeholder 1">
            <a:extLst>
              <a:ext uri="{FF2B5EF4-FFF2-40B4-BE49-F238E27FC236}">
                <a16:creationId xmlns:a16="http://schemas.microsoft.com/office/drawing/2014/main" id="{892AA576-BDD0-61FB-7280-669928C72781}"/>
              </a:ext>
            </a:extLst>
          </p:cNvPr>
          <p:cNvGraphicFramePr>
            <a:graphicFrameLocks noGrp="1"/>
          </p:cNvGraphicFramePr>
          <p:nvPr>
            <p:ph idx="1"/>
            <p:extLst>
              <p:ext uri="{D42A27DB-BD31-4B8C-83A1-F6EECF244321}">
                <p14:modId xmlns:p14="http://schemas.microsoft.com/office/powerpoint/2010/main" val="4041255014"/>
              </p:ext>
            </p:extLst>
          </p:nvPr>
        </p:nvGraphicFramePr>
        <p:xfrm>
          <a:off x="1929384" y="1923611"/>
          <a:ext cx="8424291" cy="3851467"/>
        </p:xfrm>
        <a:graphic>
          <a:graphicData uri="http://schemas.openxmlformats.org/drawingml/2006/table">
            <a:tbl>
              <a:tblPr/>
              <a:tblGrid>
                <a:gridCol w="1900430">
                  <a:extLst>
                    <a:ext uri="{9D8B030D-6E8A-4147-A177-3AD203B41FA5}">
                      <a16:colId xmlns:a16="http://schemas.microsoft.com/office/drawing/2014/main" val="1138478381"/>
                    </a:ext>
                  </a:extLst>
                </a:gridCol>
                <a:gridCol w="6523861">
                  <a:extLst>
                    <a:ext uri="{9D8B030D-6E8A-4147-A177-3AD203B41FA5}">
                      <a16:colId xmlns:a16="http://schemas.microsoft.com/office/drawing/2014/main" val="2903165852"/>
                    </a:ext>
                  </a:extLst>
                </a:gridCol>
              </a:tblGrid>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Parish/Ward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3"/>
                    </a:solidFill>
                  </a:tcPr>
                </a:tc>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Number trustees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5E0B3"/>
                    </a:solidFill>
                  </a:tcPr>
                </a:tc>
                <a:extLst>
                  <a:ext uri="{0D108BD9-81ED-4DB2-BD59-A6C34878D82A}">
                    <a16:rowId xmlns:a16="http://schemas.microsoft.com/office/drawing/2014/main" val="1180446679"/>
                  </a:ext>
                </a:extLst>
              </a:tr>
              <a:tr h="310023">
                <a:tc>
                  <a:txBody>
                    <a:bodyPr/>
                    <a:lstStyle/>
                    <a:p>
                      <a:pPr algn="l" rtl="0" fontAlgn="base">
                        <a:lnSpc>
                          <a:spcPts val="1564"/>
                        </a:lnSpc>
                        <a:buNone/>
                      </a:pPr>
                      <a:r>
                        <a:rPr lang="en-GB" sz="1200" b="0" i="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Guarlford</a:t>
                      </a: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450123"/>
                  </a:ext>
                </a:extLst>
              </a:tr>
              <a:tr h="310023">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Mathon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US"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(one appointed one elected) </a:t>
                      </a:r>
                      <a:endParaRPr lang="en-US"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5036841"/>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Colwall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   (two elected one appointed) </a:t>
                      </a:r>
                      <a:endParaRPr lang="en-US"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491423"/>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Wells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1797119"/>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Priory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4740485"/>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West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9719362"/>
                  </a:ext>
                </a:extLst>
              </a:tr>
              <a:tr h="530630">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Dyson Perrins Wars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30778"/>
                  </a:ext>
                </a:extLst>
              </a:tr>
              <a:tr h="530630">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Pickersleigh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0081544"/>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Link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7325948"/>
                  </a:ext>
                </a:extLst>
              </a:tr>
              <a:tr h="310023">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Chase ward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284618"/>
                  </a:ext>
                </a:extLst>
              </a:tr>
            </a:tbl>
          </a:graphicData>
        </a:graphic>
      </p:graphicFrame>
      <p:pic>
        <p:nvPicPr>
          <p:cNvPr id="4" name="Picture 3">
            <a:extLst>
              <a:ext uri="{FF2B5EF4-FFF2-40B4-BE49-F238E27FC236}">
                <a16:creationId xmlns:a16="http://schemas.microsoft.com/office/drawing/2014/main" id="{0EBF48D3-7696-B080-F0E0-C35F414A02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E55DCAED-352F-6F53-7D03-293EE3F4BB76}"/>
              </a:ext>
            </a:extLst>
          </p:cNvPr>
          <p:cNvSpPr txBox="1"/>
          <p:nvPr/>
        </p:nvSpPr>
        <p:spPr>
          <a:xfrm>
            <a:off x="9204875" y="132202"/>
            <a:ext cx="2926250" cy="461665"/>
          </a:xfrm>
          <a:prstGeom prst="rect">
            <a:avLst/>
          </a:prstGeom>
          <a:noFill/>
        </p:spPr>
        <p:txBody>
          <a:bodyPr wrap="none" rtlCol="0">
            <a:spAutoFit/>
          </a:bodyPr>
          <a:lstStyle/>
          <a:p>
            <a:pPr algn="r"/>
            <a:r>
              <a:rPr lang="en-GB" sz="1200">
                <a:latin typeface="Arial" panose="020B0604020202020204" pitchFamily="34" charset="0"/>
                <a:cs typeface="Arial" panose="020B0604020202020204" pitchFamily="34" charset="0"/>
              </a:rPr>
              <a:t>Caring for Malvern’s Hills and Commons</a:t>
            </a:r>
          </a:p>
          <a:p>
            <a:pPr algn="r"/>
            <a:r>
              <a:rPr lang="en-GB" sz="1200">
                <a:latin typeface="Arial" panose="020B0604020202020204" pitchFamily="34" charset="0"/>
                <a:cs typeface="Arial" panose="020B0604020202020204" pitchFamily="34" charset="0"/>
              </a:rPr>
              <a:t>Charity no. 515804</a:t>
            </a:r>
            <a:endParaRPr lang="en-GB" sz="1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F0A5AC5-9D23-D275-46B3-2050FF605D89}"/>
              </a:ext>
            </a:extLst>
          </p:cNvPr>
          <p:cNvSpPr txBox="1"/>
          <p:nvPr/>
        </p:nvSpPr>
        <p:spPr>
          <a:xfrm>
            <a:off x="1343025" y="1143000"/>
            <a:ext cx="7242239" cy="400110"/>
          </a:xfrm>
          <a:prstGeom prst="rect">
            <a:avLst/>
          </a:prstGeom>
          <a:no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Total number of trustees (elected and appointed) by electoral area</a:t>
            </a:r>
          </a:p>
        </p:txBody>
      </p:sp>
    </p:spTree>
    <p:extLst>
      <p:ext uri="{BB962C8B-B14F-4D97-AF65-F5344CB8AC3E}">
        <p14:creationId xmlns:p14="http://schemas.microsoft.com/office/powerpoint/2010/main" val="290890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8AF92-74EC-83A9-1B04-F5BAE35BE5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9CC826B-BEB5-3B8F-ACB7-26D8CD606B9D}"/>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graphicFrame>
        <p:nvGraphicFramePr>
          <p:cNvPr id="2" name="Content Placeholder 1">
            <a:extLst>
              <a:ext uri="{FF2B5EF4-FFF2-40B4-BE49-F238E27FC236}">
                <a16:creationId xmlns:a16="http://schemas.microsoft.com/office/drawing/2014/main" id="{E2A2DFA2-3741-9EF6-7576-6E78E27DB9B7}"/>
              </a:ext>
            </a:extLst>
          </p:cNvPr>
          <p:cNvGraphicFramePr>
            <a:graphicFrameLocks noGrp="1"/>
          </p:cNvGraphicFramePr>
          <p:nvPr>
            <p:ph idx="1"/>
            <p:extLst>
              <p:ext uri="{D42A27DB-BD31-4B8C-83A1-F6EECF244321}">
                <p14:modId xmlns:p14="http://schemas.microsoft.com/office/powerpoint/2010/main" val="657168646"/>
              </p:ext>
            </p:extLst>
          </p:nvPr>
        </p:nvGraphicFramePr>
        <p:xfrm>
          <a:off x="2676524" y="2386584"/>
          <a:ext cx="6878956" cy="3004566"/>
        </p:xfrm>
        <a:graphic>
          <a:graphicData uri="http://schemas.openxmlformats.org/drawingml/2006/table">
            <a:tbl>
              <a:tblPr/>
              <a:tblGrid>
                <a:gridCol w="3439478">
                  <a:extLst>
                    <a:ext uri="{9D8B030D-6E8A-4147-A177-3AD203B41FA5}">
                      <a16:colId xmlns:a16="http://schemas.microsoft.com/office/drawing/2014/main" val="3814933289"/>
                    </a:ext>
                  </a:extLst>
                </a:gridCol>
                <a:gridCol w="3439478">
                  <a:extLst>
                    <a:ext uri="{9D8B030D-6E8A-4147-A177-3AD203B41FA5}">
                      <a16:colId xmlns:a16="http://schemas.microsoft.com/office/drawing/2014/main" val="3320109763"/>
                    </a:ext>
                  </a:extLst>
                </a:gridCol>
              </a:tblGrid>
              <a:tr h="421117">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Malvern Hills District Council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564"/>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8 (who must be councillors) </a:t>
                      </a:r>
                      <a:endParaRPr lang="en-US"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1513882"/>
                  </a:ext>
                </a:extLst>
              </a:tr>
              <a:tr h="421117">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Worcestershire County Council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0314754"/>
                  </a:ext>
                </a:extLst>
              </a:tr>
              <a:tr h="1320098">
                <a:tc>
                  <a:txBody>
                    <a:bodyPr/>
                    <a:lstStyle/>
                    <a:p>
                      <a:pPr algn="l" rtl="0" fontAlgn="base">
                        <a:lnSpc>
                          <a:spcPts val="1564"/>
                        </a:lnSpc>
                        <a:buNone/>
                      </a:pPr>
                      <a:r>
                        <a:rPr lang="en-US"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Worcestershire County Council under agreement dated 22.07.1968.  These have always been trustees nominated by the parishes of Castlemorton, Newland and Powick </a:t>
                      </a:r>
                      <a:endParaRPr lang="en-US"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3350488"/>
                  </a:ext>
                </a:extLst>
              </a:tr>
              <a:tr h="421117">
                <a:tc>
                  <a:txBody>
                    <a:bodyPr/>
                    <a:lstStyle/>
                    <a:p>
                      <a:pPr algn="l" rtl="0" fontAlgn="base">
                        <a:lnSpc>
                          <a:spcPts val="1564"/>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Herefordshire Council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8822328"/>
                  </a:ext>
                </a:extLst>
              </a:tr>
              <a:tr h="421117">
                <a:tc>
                  <a:txBody>
                    <a:bodyPr/>
                    <a:lstStyle/>
                    <a:p>
                      <a:pPr algn="l" rtl="0" fontAlgn="base">
                        <a:lnSpc>
                          <a:spcPts val="1564"/>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Church Commissioners (no longer appoint) </a:t>
                      </a:r>
                      <a:endParaRPr lang="en-US" b="0" i="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564"/>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1224805"/>
                  </a:ext>
                </a:extLst>
              </a:tr>
            </a:tbl>
          </a:graphicData>
        </a:graphic>
      </p:graphicFrame>
      <p:pic>
        <p:nvPicPr>
          <p:cNvPr id="4" name="Picture 3">
            <a:extLst>
              <a:ext uri="{FF2B5EF4-FFF2-40B4-BE49-F238E27FC236}">
                <a16:creationId xmlns:a16="http://schemas.microsoft.com/office/drawing/2014/main" id="{092719A9-FDDB-2CA9-2F85-1E09765121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0782C34-3586-BEE9-BB25-4938566719AF}"/>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3" name="TextBox 2">
            <a:extLst>
              <a:ext uri="{FF2B5EF4-FFF2-40B4-BE49-F238E27FC236}">
                <a16:creationId xmlns:a16="http://schemas.microsoft.com/office/drawing/2014/main" id="{283AD2B4-B9A0-A0E7-7E6B-E11B01696735}"/>
              </a:ext>
            </a:extLst>
          </p:cNvPr>
          <p:cNvSpPr txBox="1"/>
          <p:nvPr/>
        </p:nvSpPr>
        <p:spPr>
          <a:xfrm>
            <a:off x="2019210" y="1690688"/>
            <a:ext cx="8153579" cy="400110"/>
          </a:xfrm>
          <a:prstGeom prst="rect">
            <a:avLst/>
          </a:prstGeom>
          <a:no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Appointed trustees by local government bodies (and Church Commissioners)</a:t>
            </a:r>
          </a:p>
        </p:txBody>
      </p:sp>
    </p:spTree>
    <p:extLst>
      <p:ext uri="{BB962C8B-B14F-4D97-AF65-F5344CB8AC3E}">
        <p14:creationId xmlns:p14="http://schemas.microsoft.com/office/powerpoint/2010/main" val="2129664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9A186-3F0C-CBBA-46F4-DE12E128C8C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937CD4-5CCB-17E7-E021-83DD049E654D}"/>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3" name="Content Placeholder 2" descr="A diagram of a company structure&#10;&#10;AI-generated content may be incorrect.">
            <a:extLst>
              <a:ext uri="{FF2B5EF4-FFF2-40B4-BE49-F238E27FC236}">
                <a16:creationId xmlns:a16="http://schemas.microsoft.com/office/drawing/2014/main" id="{D959B271-0CD9-AF99-80E4-24B076C54C96}"/>
              </a:ext>
            </a:extLst>
          </p:cNvPr>
          <p:cNvPicPr>
            <a:picLocks noGrp="1" noChangeAspect="1"/>
          </p:cNvPicPr>
          <p:nvPr>
            <p:ph idx="1"/>
          </p:nvPr>
        </p:nvPicPr>
        <p:blipFill>
          <a:blip r:embed="rId3"/>
          <a:stretch>
            <a:fillRect/>
          </a:stretch>
        </p:blipFill>
        <p:spPr>
          <a:xfrm>
            <a:off x="1564581" y="1496441"/>
            <a:ext cx="9062837" cy="4351338"/>
          </a:xfrm>
          <a:prstGeom prst="rect">
            <a:avLst/>
          </a:prstGeom>
        </p:spPr>
      </p:pic>
      <p:pic>
        <p:nvPicPr>
          <p:cNvPr id="4" name="Picture 3">
            <a:extLst>
              <a:ext uri="{FF2B5EF4-FFF2-40B4-BE49-F238E27FC236}">
                <a16:creationId xmlns:a16="http://schemas.microsoft.com/office/drawing/2014/main" id="{2EA9FF17-225D-14D7-13BE-C980C7FF54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E60FA74B-7398-2695-F926-02D9BF634AF4}"/>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Tree>
    <p:extLst>
      <p:ext uri="{BB962C8B-B14F-4D97-AF65-F5344CB8AC3E}">
        <p14:creationId xmlns:p14="http://schemas.microsoft.com/office/powerpoint/2010/main" val="3725430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6F051-E3D9-2BF5-931A-06158EF0D5E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314D35-43C7-21FD-809E-4A550C3A0AC1}"/>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0C524F2-8E8D-75F5-1EE8-7B07EE4AC3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AADB9819-D05D-EBCF-CB14-B5C3751C875B}"/>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2" name="TextBox 3">
            <a:extLst>
              <a:ext uri="{FF2B5EF4-FFF2-40B4-BE49-F238E27FC236}">
                <a16:creationId xmlns:a16="http://schemas.microsoft.com/office/drawing/2014/main" id="{F7FBE4AF-78FF-48DF-A3E0-EF0DA424F456}"/>
              </a:ext>
            </a:extLst>
          </p:cNvPr>
          <p:cNvSpPr txBox="1"/>
          <p:nvPr/>
        </p:nvSpPr>
        <p:spPr>
          <a:xfrm>
            <a:off x="3981150" y="360621"/>
            <a:ext cx="2886634" cy="369332"/>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BOARD</a:t>
            </a:r>
          </a:p>
        </p:txBody>
      </p:sp>
      <p:sp>
        <p:nvSpPr>
          <p:cNvPr id="3" name="TextBox 4">
            <a:extLst>
              <a:ext uri="{FF2B5EF4-FFF2-40B4-BE49-F238E27FC236}">
                <a16:creationId xmlns:a16="http://schemas.microsoft.com/office/drawing/2014/main" id="{8F4A2B60-FDB8-4022-828E-F3A3FFC06C5D}"/>
              </a:ext>
            </a:extLst>
          </p:cNvPr>
          <p:cNvSpPr txBox="1"/>
          <p:nvPr/>
        </p:nvSpPr>
        <p:spPr>
          <a:xfrm>
            <a:off x="4489897" y="958315"/>
            <a:ext cx="1963271" cy="646331"/>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CEO</a:t>
            </a:r>
          </a:p>
          <a:p>
            <a:pPr algn="ctr"/>
            <a:r>
              <a:rPr lang="en-GB" dirty="0">
                <a:latin typeface="Calibri" panose="020F0502020204030204" pitchFamily="34" charset="0"/>
                <a:ea typeface="Calibri" panose="020F0502020204030204" pitchFamily="34" charset="0"/>
                <a:cs typeface="Calibri" panose="020F0502020204030204" pitchFamily="34" charset="0"/>
              </a:rPr>
              <a:t>Deborah Fox</a:t>
            </a:r>
          </a:p>
        </p:txBody>
      </p:sp>
      <p:sp>
        <p:nvSpPr>
          <p:cNvPr id="8" name="TextBox 5">
            <a:extLst>
              <a:ext uri="{FF2B5EF4-FFF2-40B4-BE49-F238E27FC236}">
                <a16:creationId xmlns:a16="http://schemas.microsoft.com/office/drawing/2014/main" id="{FBCDCAFD-A8DC-4E32-9D66-F60BCBBAD749}"/>
              </a:ext>
            </a:extLst>
          </p:cNvPr>
          <p:cNvSpPr txBox="1"/>
          <p:nvPr/>
        </p:nvSpPr>
        <p:spPr>
          <a:xfrm>
            <a:off x="2253210" y="1025117"/>
            <a:ext cx="1653982"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Secretary to the Board p/t (</a:t>
            </a:r>
          </a:p>
          <a:p>
            <a:pPr algn="ctr"/>
            <a:r>
              <a:rPr lang="en-GB" dirty="0">
                <a:latin typeface="Calibri" panose="020F0502020204030204" pitchFamily="34" charset="0"/>
                <a:ea typeface="Calibri" panose="020F0502020204030204" pitchFamily="34" charset="0"/>
                <a:cs typeface="Calibri" panose="020F0502020204030204" pitchFamily="34" charset="0"/>
              </a:rPr>
              <a:t>Alison Marlow</a:t>
            </a:r>
          </a:p>
        </p:txBody>
      </p:sp>
      <p:sp>
        <p:nvSpPr>
          <p:cNvPr id="9" name="TextBox 6">
            <a:extLst>
              <a:ext uri="{FF2B5EF4-FFF2-40B4-BE49-F238E27FC236}">
                <a16:creationId xmlns:a16="http://schemas.microsoft.com/office/drawing/2014/main" id="{C3ABE1BB-29F5-4219-9D68-9FDC1554C7BE}"/>
              </a:ext>
            </a:extLst>
          </p:cNvPr>
          <p:cNvSpPr txBox="1"/>
          <p:nvPr/>
        </p:nvSpPr>
        <p:spPr>
          <a:xfrm>
            <a:off x="9488281" y="2439405"/>
            <a:ext cx="1739152"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Operations Manager</a:t>
            </a:r>
          </a:p>
          <a:p>
            <a:pPr algn="ctr"/>
            <a:r>
              <a:rPr lang="en-GB" dirty="0">
                <a:latin typeface="Calibri" panose="020F0502020204030204" pitchFamily="34" charset="0"/>
                <a:ea typeface="Calibri" panose="020F0502020204030204" pitchFamily="34" charset="0"/>
                <a:cs typeface="Calibri" panose="020F0502020204030204" pitchFamily="34" charset="0"/>
              </a:rPr>
              <a:t>Martin Barnett</a:t>
            </a:r>
          </a:p>
        </p:txBody>
      </p:sp>
      <p:sp>
        <p:nvSpPr>
          <p:cNvPr id="10" name="TextBox 7">
            <a:extLst>
              <a:ext uri="{FF2B5EF4-FFF2-40B4-BE49-F238E27FC236}">
                <a16:creationId xmlns:a16="http://schemas.microsoft.com/office/drawing/2014/main" id="{E7242117-59B9-4229-877D-A228DBFEC39A}"/>
              </a:ext>
            </a:extLst>
          </p:cNvPr>
          <p:cNvSpPr txBox="1"/>
          <p:nvPr/>
        </p:nvSpPr>
        <p:spPr>
          <a:xfrm>
            <a:off x="3653939" y="2462390"/>
            <a:ext cx="2052917"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Conservation Manager</a:t>
            </a:r>
          </a:p>
          <a:p>
            <a:pPr algn="ctr"/>
            <a:r>
              <a:rPr lang="en-GB" dirty="0">
                <a:latin typeface="Calibri" panose="020F0502020204030204" pitchFamily="34" charset="0"/>
                <a:ea typeface="Calibri" panose="020F0502020204030204" pitchFamily="34" charset="0"/>
                <a:cs typeface="Calibri" panose="020F0502020204030204" pitchFamily="34" charset="0"/>
              </a:rPr>
              <a:t>Jonathan Bills</a:t>
            </a:r>
          </a:p>
        </p:txBody>
      </p:sp>
      <p:sp>
        <p:nvSpPr>
          <p:cNvPr id="11" name="TextBox 8">
            <a:extLst>
              <a:ext uri="{FF2B5EF4-FFF2-40B4-BE49-F238E27FC236}">
                <a16:creationId xmlns:a16="http://schemas.microsoft.com/office/drawing/2014/main" id="{956D8510-741C-4A2F-90F2-C1D4111CDB8D}"/>
              </a:ext>
            </a:extLst>
          </p:cNvPr>
          <p:cNvSpPr txBox="1"/>
          <p:nvPr/>
        </p:nvSpPr>
        <p:spPr>
          <a:xfrm>
            <a:off x="73654" y="2461213"/>
            <a:ext cx="2886634"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Finance and Admin Manager </a:t>
            </a:r>
            <a:r>
              <a:rPr lang="en-GB" dirty="0">
                <a:latin typeface="Calibri" panose="020F0502020204030204" pitchFamily="34" charset="0"/>
                <a:ea typeface="Calibri" panose="020F0502020204030204" pitchFamily="34" charset="0"/>
                <a:cs typeface="Calibri" panose="020F0502020204030204" pitchFamily="34" charset="0"/>
              </a:rPr>
              <a:t>(p/t)</a:t>
            </a:r>
          </a:p>
          <a:p>
            <a:pPr algn="ctr"/>
            <a:r>
              <a:rPr lang="en-GB" dirty="0">
                <a:latin typeface="Calibri" panose="020F0502020204030204" pitchFamily="34" charset="0"/>
                <a:ea typeface="Calibri" panose="020F0502020204030204" pitchFamily="34" charset="0"/>
                <a:cs typeface="Calibri" panose="020F0502020204030204" pitchFamily="34" charset="0"/>
              </a:rPr>
              <a:t>Nicky Gutteridge</a:t>
            </a:r>
          </a:p>
        </p:txBody>
      </p:sp>
      <p:sp>
        <p:nvSpPr>
          <p:cNvPr id="12" name="TextBox 9">
            <a:extLst>
              <a:ext uri="{FF2B5EF4-FFF2-40B4-BE49-F238E27FC236}">
                <a16:creationId xmlns:a16="http://schemas.microsoft.com/office/drawing/2014/main" id="{2E20645B-402C-4F49-B9E1-60F89159407B}"/>
              </a:ext>
            </a:extLst>
          </p:cNvPr>
          <p:cNvSpPr txBox="1"/>
          <p:nvPr/>
        </p:nvSpPr>
        <p:spPr>
          <a:xfrm>
            <a:off x="7632062" y="3739949"/>
            <a:ext cx="1913964" cy="2585323"/>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Rangers</a:t>
            </a:r>
            <a:endParaRPr lang="en-GB" dirty="0">
              <a:latin typeface="Calibri" panose="020F0502020204030204" pitchFamily="34" charset="0"/>
              <a:ea typeface="Calibri" panose="020F0502020204030204" pitchFamily="34" charset="0"/>
              <a:cs typeface="Calibri" panose="020F0502020204030204" pitchFamily="34" charset="0"/>
            </a:endParaRPr>
          </a:p>
          <a:p>
            <a:pPr algn="ctr"/>
            <a:r>
              <a:rPr lang="en-GB" dirty="0">
                <a:latin typeface="Calibri" panose="020F0502020204030204" pitchFamily="34" charset="0"/>
                <a:ea typeface="Calibri" panose="020F0502020204030204" pitchFamily="34" charset="0"/>
                <a:cs typeface="Calibri" panose="020F0502020204030204" pitchFamily="34" charset="0"/>
              </a:rPr>
              <a:t>Richard Vale</a:t>
            </a:r>
          </a:p>
          <a:p>
            <a:pPr algn="ctr"/>
            <a:r>
              <a:rPr lang="en-GB" dirty="0">
                <a:latin typeface="Calibri" panose="020F0502020204030204" pitchFamily="34" charset="0"/>
                <a:ea typeface="Calibri" panose="020F0502020204030204" pitchFamily="34" charset="0"/>
                <a:cs typeface="Calibri" panose="020F0502020204030204" pitchFamily="34" charset="0"/>
              </a:rPr>
              <a:t>Simon Roberts</a:t>
            </a:r>
          </a:p>
          <a:p>
            <a:pPr algn="ctr"/>
            <a:r>
              <a:rPr lang="en-GB" dirty="0">
                <a:latin typeface="Calibri" panose="020F0502020204030204" pitchFamily="34" charset="0"/>
                <a:ea typeface="Calibri" panose="020F0502020204030204" pitchFamily="34" charset="0"/>
                <a:cs typeface="Calibri" panose="020F0502020204030204" pitchFamily="34" charset="0"/>
              </a:rPr>
              <a:t>Angela Norton</a:t>
            </a:r>
          </a:p>
          <a:p>
            <a:pPr algn="ctr"/>
            <a:r>
              <a:rPr lang="en-GB" dirty="0">
                <a:latin typeface="Calibri" panose="020F0502020204030204" pitchFamily="34" charset="0"/>
                <a:ea typeface="Calibri" panose="020F0502020204030204" pitchFamily="34" charset="0"/>
                <a:cs typeface="Calibri" panose="020F0502020204030204" pitchFamily="34" charset="0"/>
              </a:rPr>
              <a:t>Mike Price</a:t>
            </a:r>
          </a:p>
          <a:p>
            <a:pPr algn="ctr"/>
            <a:r>
              <a:rPr lang="en-GB" dirty="0">
                <a:latin typeface="Calibri" panose="020F0502020204030204" pitchFamily="34" charset="0"/>
                <a:ea typeface="Calibri" panose="020F0502020204030204" pitchFamily="34" charset="0"/>
                <a:cs typeface="Calibri" panose="020F0502020204030204" pitchFamily="34" charset="0"/>
              </a:rPr>
              <a:t>Timothy Booker</a:t>
            </a:r>
          </a:p>
          <a:p>
            <a:pPr algn="ctr"/>
            <a:endParaRPr lang="en-GB" dirty="0">
              <a:latin typeface="Calibri" panose="020F0502020204030204" pitchFamily="34" charset="0"/>
              <a:ea typeface="Calibri" panose="020F0502020204030204" pitchFamily="34" charset="0"/>
              <a:cs typeface="Calibri" panose="020F0502020204030204" pitchFamily="34" charset="0"/>
            </a:endParaRPr>
          </a:p>
          <a:p>
            <a:pPr algn="ctr"/>
            <a:r>
              <a:rPr lang="en-GB" b="1" dirty="0">
                <a:latin typeface="Calibri" panose="020F0502020204030204" pitchFamily="34" charset="0"/>
                <a:ea typeface="Calibri" panose="020F0502020204030204" pitchFamily="34" charset="0"/>
                <a:cs typeface="Calibri" panose="020F0502020204030204" pitchFamily="34" charset="0"/>
              </a:rPr>
              <a:t>Gate Monitor</a:t>
            </a:r>
          </a:p>
          <a:p>
            <a:pPr algn="ctr"/>
            <a:r>
              <a:rPr lang="en-GB" dirty="0">
                <a:latin typeface="Calibri" panose="020F0502020204030204" pitchFamily="34" charset="0"/>
                <a:ea typeface="Calibri" panose="020F0502020204030204" pitchFamily="34" charset="0"/>
                <a:cs typeface="Calibri" panose="020F0502020204030204" pitchFamily="34" charset="0"/>
              </a:rPr>
              <a:t>Richard Vale</a:t>
            </a:r>
          </a:p>
        </p:txBody>
      </p:sp>
      <p:sp>
        <p:nvSpPr>
          <p:cNvPr id="13" name="TextBox 10">
            <a:extLst>
              <a:ext uri="{FF2B5EF4-FFF2-40B4-BE49-F238E27FC236}">
                <a16:creationId xmlns:a16="http://schemas.microsoft.com/office/drawing/2014/main" id="{C3BD4370-89D2-4AAE-9386-A6D4047D55FE}"/>
              </a:ext>
            </a:extLst>
          </p:cNvPr>
          <p:cNvSpPr txBox="1"/>
          <p:nvPr/>
        </p:nvSpPr>
        <p:spPr>
          <a:xfrm>
            <a:off x="6204946" y="2483276"/>
            <a:ext cx="2254103"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Governance Change Officer (p/t)</a:t>
            </a:r>
          </a:p>
          <a:p>
            <a:pPr algn="ctr"/>
            <a:r>
              <a:rPr lang="en-GB" dirty="0">
                <a:latin typeface="Calibri" panose="020F0502020204030204" pitchFamily="34" charset="0"/>
                <a:ea typeface="Calibri" panose="020F0502020204030204" pitchFamily="34" charset="0"/>
                <a:cs typeface="Calibri" panose="020F0502020204030204" pitchFamily="34" charset="0"/>
              </a:rPr>
              <a:t>Susan Satchell</a:t>
            </a:r>
          </a:p>
        </p:txBody>
      </p:sp>
      <p:sp>
        <p:nvSpPr>
          <p:cNvPr id="14" name="TextBox 11">
            <a:extLst>
              <a:ext uri="{FF2B5EF4-FFF2-40B4-BE49-F238E27FC236}">
                <a16:creationId xmlns:a16="http://schemas.microsoft.com/office/drawing/2014/main" id="{51E1DA08-075E-4AB4-89F4-4D94C3FF5588}"/>
              </a:ext>
            </a:extLst>
          </p:cNvPr>
          <p:cNvSpPr txBox="1"/>
          <p:nvPr/>
        </p:nvSpPr>
        <p:spPr>
          <a:xfrm>
            <a:off x="191324" y="3935253"/>
            <a:ext cx="1268504"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Finance Officer</a:t>
            </a:r>
            <a:endParaRPr lang="en-GB" dirty="0">
              <a:latin typeface="Calibri" panose="020F0502020204030204" pitchFamily="34" charset="0"/>
              <a:ea typeface="Calibri" panose="020F0502020204030204" pitchFamily="34" charset="0"/>
              <a:cs typeface="Calibri" panose="020F0502020204030204" pitchFamily="34" charset="0"/>
            </a:endParaRPr>
          </a:p>
          <a:p>
            <a:pPr algn="ctr"/>
            <a:r>
              <a:rPr lang="en-GB" dirty="0">
                <a:latin typeface="Calibri" panose="020F0502020204030204" pitchFamily="34" charset="0"/>
                <a:ea typeface="Calibri" panose="020F0502020204030204" pitchFamily="34" charset="0"/>
                <a:cs typeface="Calibri" panose="020F0502020204030204" pitchFamily="34" charset="0"/>
              </a:rPr>
              <a:t>Lisa Curtis</a:t>
            </a:r>
          </a:p>
        </p:txBody>
      </p:sp>
      <p:sp>
        <p:nvSpPr>
          <p:cNvPr id="15" name="TextBox 14">
            <a:extLst>
              <a:ext uri="{FF2B5EF4-FFF2-40B4-BE49-F238E27FC236}">
                <a16:creationId xmlns:a16="http://schemas.microsoft.com/office/drawing/2014/main" id="{A5887A57-9B19-40BB-8EC6-AB86F1C73FD1}"/>
              </a:ext>
            </a:extLst>
          </p:cNvPr>
          <p:cNvSpPr txBox="1"/>
          <p:nvPr/>
        </p:nvSpPr>
        <p:spPr>
          <a:xfrm>
            <a:off x="1664903" y="3935253"/>
            <a:ext cx="1609163" cy="1477328"/>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Admin Assistants</a:t>
            </a:r>
          </a:p>
          <a:p>
            <a:pPr algn="ctr"/>
            <a:r>
              <a:rPr lang="en-GB" b="1" dirty="0">
                <a:latin typeface="Calibri" panose="020F0502020204030204" pitchFamily="34" charset="0"/>
                <a:ea typeface="Calibri" panose="020F0502020204030204" pitchFamily="34" charset="0"/>
                <a:cs typeface="Calibri" panose="020F0502020204030204" pitchFamily="34" charset="0"/>
              </a:rPr>
              <a:t>(p/t)</a:t>
            </a:r>
          </a:p>
          <a:p>
            <a:pPr algn="ctr"/>
            <a:r>
              <a:rPr lang="en-GB" dirty="0">
                <a:latin typeface="Calibri" panose="020F0502020204030204" pitchFamily="34" charset="0"/>
                <a:ea typeface="Calibri" panose="020F0502020204030204" pitchFamily="34" charset="0"/>
                <a:cs typeface="Calibri" panose="020F0502020204030204" pitchFamily="34" charset="0"/>
              </a:rPr>
              <a:t>Cheryl Morris</a:t>
            </a:r>
          </a:p>
          <a:p>
            <a:pPr algn="ctr"/>
            <a:r>
              <a:rPr lang="en-GB" dirty="0">
                <a:latin typeface="Calibri" panose="020F0502020204030204" pitchFamily="34" charset="0"/>
                <a:ea typeface="Calibri" panose="020F0502020204030204" pitchFamily="34" charset="0"/>
                <a:cs typeface="Calibri" panose="020F0502020204030204" pitchFamily="34" charset="0"/>
              </a:rPr>
              <a:t>Lea  Gleeson</a:t>
            </a:r>
          </a:p>
        </p:txBody>
      </p:sp>
      <p:sp>
        <p:nvSpPr>
          <p:cNvPr id="16" name="TextBox 15">
            <a:extLst>
              <a:ext uri="{FF2B5EF4-FFF2-40B4-BE49-F238E27FC236}">
                <a16:creationId xmlns:a16="http://schemas.microsoft.com/office/drawing/2014/main" id="{236DC1CC-BB05-41D4-B625-39453C36F305}"/>
              </a:ext>
            </a:extLst>
          </p:cNvPr>
          <p:cNvSpPr txBox="1"/>
          <p:nvPr/>
        </p:nvSpPr>
        <p:spPr>
          <a:xfrm>
            <a:off x="5347397" y="3988673"/>
            <a:ext cx="1610031" cy="923330"/>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Conservation Officer (p/t)</a:t>
            </a:r>
          </a:p>
          <a:p>
            <a:pPr algn="ctr"/>
            <a:r>
              <a:rPr lang="en-GB" dirty="0">
                <a:latin typeface="Calibri" panose="020F0502020204030204" pitchFamily="34" charset="0"/>
                <a:ea typeface="Calibri" panose="020F0502020204030204" pitchFamily="34" charset="0"/>
                <a:cs typeface="Calibri" panose="020F0502020204030204" pitchFamily="34" charset="0"/>
              </a:rPr>
              <a:t>Andy Pearce</a:t>
            </a:r>
          </a:p>
        </p:txBody>
      </p:sp>
      <p:sp>
        <p:nvSpPr>
          <p:cNvPr id="17" name="TextBox 16">
            <a:extLst>
              <a:ext uri="{FF2B5EF4-FFF2-40B4-BE49-F238E27FC236}">
                <a16:creationId xmlns:a16="http://schemas.microsoft.com/office/drawing/2014/main" id="{9B843AD7-5803-47B3-95C3-17CD32D471AF}"/>
              </a:ext>
            </a:extLst>
          </p:cNvPr>
          <p:cNvSpPr txBox="1"/>
          <p:nvPr/>
        </p:nvSpPr>
        <p:spPr>
          <a:xfrm>
            <a:off x="3517815" y="4005024"/>
            <a:ext cx="1716753" cy="1200329"/>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Community &amp; Conservation Officer</a:t>
            </a:r>
          </a:p>
          <a:p>
            <a:pPr algn="ctr"/>
            <a:r>
              <a:rPr lang="en-GB" dirty="0">
                <a:latin typeface="Calibri" panose="020F0502020204030204" pitchFamily="34" charset="0"/>
                <a:ea typeface="Calibri" panose="020F0502020204030204" pitchFamily="34" charset="0"/>
                <a:cs typeface="Calibri" panose="020F0502020204030204" pitchFamily="34" charset="0"/>
              </a:rPr>
              <a:t>Marie Dipple</a:t>
            </a:r>
          </a:p>
        </p:txBody>
      </p:sp>
      <p:sp>
        <p:nvSpPr>
          <p:cNvPr id="18" name="TextBox 17">
            <a:extLst>
              <a:ext uri="{FF2B5EF4-FFF2-40B4-BE49-F238E27FC236}">
                <a16:creationId xmlns:a16="http://schemas.microsoft.com/office/drawing/2014/main" id="{2F8E8FB9-A2D6-4259-91BE-101026F48AE6}"/>
              </a:ext>
            </a:extLst>
          </p:cNvPr>
          <p:cNvSpPr txBox="1"/>
          <p:nvPr/>
        </p:nvSpPr>
        <p:spPr>
          <a:xfrm>
            <a:off x="9825085" y="4673916"/>
            <a:ext cx="2118434" cy="1754326"/>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Field Staff</a:t>
            </a:r>
          </a:p>
          <a:p>
            <a:pPr algn="ctr"/>
            <a:r>
              <a:rPr lang="en-GB" dirty="0">
                <a:latin typeface="Calibri" panose="020F0502020204030204" pitchFamily="34" charset="0"/>
                <a:ea typeface="Calibri" panose="020F0502020204030204" pitchFamily="34" charset="0"/>
                <a:cs typeface="Calibri" panose="020F0502020204030204" pitchFamily="34" charset="0"/>
              </a:rPr>
              <a:t>Neil Tilley</a:t>
            </a:r>
          </a:p>
          <a:p>
            <a:pPr algn="ctr"/>
            <a:r>
              <a:rPr lang="en-GB" dirty="0">
                <a:latin typeface="Calibri" panose="020F0502020204030204" pitchFamily="34" charset="0"/>
                <a:ea typeface="Calibri" panose="020F0502020204030204" pitchFamily="34" charset="0"/>
                <a:cs typeface="Calibri" panose="020F0502020204030204" pitchFamily="34" charset="0"/>
              </a:rPr>
              <a:t>Katie McEvoy</a:t>
            </a:r>
          </a:p>
          <a:p>
            <a:pPr algn="ctr"/>
            <a:r>
              <a:rPr lang="en-GB" dirty="0">
                <a:latin typeface="Calibri" panose="020F0502020204030204" pitchFamily="34" charset="0"/>
                <a:ea typeface="Calibri" panose="020F0502020204030204" pitchFamily="34" charset="0"/>
                <a:cs typeface="Calibri" panose="020F0502020204030204" pitchFamily="34" charset="0"/>
              </a:rPr>
              <a:t>Duncan Patterson</a:t>
            </a:r>
          </a:p>
          <a:p>
            <a:pPr algn="ctr"/>
            <a:r>
              <a:rPr lang="en-GB" dirty="0">
                <a:latin typeface="Calibri" panose="020F0502020204030204" pitchFamily="34" charset="0"/>
                <a:ea typeface="Calibri" panose="020F0502020204030204" pitchFamily="34" charset="0"/>
                <a:cs typeface="Calibri" panose="020F0502020204030204" pitchFamily="34" charset="0"/>
              </a:rPr>
              <a:t>William Stevenson</a:t>
            </a:r>
          </a:p>
          <a:p>
            <a:pPr algn="ctr"/>
            <a:r>
              <a:rPr lang="en-GB" dirty="0">
                <a:latin typeface="Calibri" panose="020F0502020204030204" pitchFamily="34" charset="0"/>
                <a:ea typeface="Calibri" panose="020F0502020204030204" pitchFamily="34" charset="0"/>
                <a:cs typeface="Calibri" panose="020F0502020204030204" pitchFamily="34" charset="0"/>
              </a:rPr>
              <a:t>Charlie Harland</a:t>
            </a:r>
          </a:p>
        </p:txBody>
      </p:sp>
      <p:sp>
        <p:nvSpPr>
          <p:cNvPr id="19" name="TextBox 19">
            <a:extLst>
              <a:ext uri="{FF2B5EF4-FFF2-40B4-BE49-F238E27FC236}">
                <a16:creationId xmlns:a16="http://schemas.microsoft.com/office/drawing/2014/main" id="{DB25F2AF-28C3-4EFC-8B2D-4F9A4D0E4ED7}"/>
              </a:ext>
            </a:extLst>
          </p:cNvPr>
          <p:cNvSpPr txBox="1"/>
          <p:nvPr/>
        </p:nvSpPr>
        <p:spPr>
          <a:xfrm>
            <a:off x="2519906" y="5851047"/>
            <a:ext cx="1461244" cy="646331"/>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Volunteer Surveyors</a:t>
            </a:r>
          </a:p>
        </p:txBody>
      </p:sp>
      <p:sp>
        <p:nvSpPr>
          <p:cNvPr id="20" name="TextBox 20">
            <a:extLst>
              <a:ext uri="{FF2B5EF4-FFF2-40B4-BE49-F238E27FC236}">
                <a16:creationId xmlns:a16="http://schemas.microsoft.com/office/drawing/2014/main" id="{5CB2030D-A464-424F-A14E-1BC03B1730A6}"/>
              </a:ext>
            </a:extLst>
          </p:cNvPr>
          <p:cNvSpPr txBox="1"/>
          <p:nvPr/>
        </p:nvSpPr>
        <p:spPr>
          <a:xfrm>
            <a:off x="4087902" y="5824657"/>
            <a:ext cx="1681444" cy="646331"/>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Conservation Volunteers</a:t>
            </a:r>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21" name="TextBox 21">
            <a:extLst>
              <a:ext uri="{FF2B5EF4-FFF2-40B4-BE49-F238E27FC236}">
                <a16:creationId xmlns:a16="http://schemas.microsoft.com/office/drawing/2014/main" id="{3C91AA84-00D1-4718-AE82-C36AE85D8BB7}"/>
              </a:ext>
            </a:extLst>
          </p:cNvPr>
          <p:cNvSpPr txBox="1"/>
          <p:nvPr/>
        </p:nvSpPr>
        <p:spPr>
          <a:xfrm>
            <a:off x="5891759" y="5851047"/>
            <a:ext cx="1461244" cy="646331"/>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Volunteer Rangers</a:t>
            </a:r>
            <a:endParaRPr lang="en-GB" dirty="0">
              <a:latin typeface="Calibri" panose="020F0502020204030204" pitchFamily="34" charset="0"/>
              <a:ea typeface="Calibri" panose="020F0502020204030204" pitchFamily="34" charset="0"/>
              <a:cs typeface="Calibri" panose="020F0502020204030204" pitchFamily="34" charset="0"/>
            </a:endParaRPr>
          </a:p>
        </p:txBody>
      </p:sp>
      <p:cxnSp>
        <p:nvCxnSpPr>
          <p:cNvPr id="22" name="Straight Connector 21">
            <a:extLst>
              <a:ext uri="{FF2B5EF4-FFF2-40B4-BE49-F238E27FC236}">
                <a16:creationId xmlns:a16="http://schemas.microsoft.com/office/drawing/2014/main" id="{080D397A-73B9-4C7C-A4D5-75B800E3A870}"/>
              </a:ext>
            </a:extLst>
          </p:cNvPr>
          <p:cNvCxnSpPr>
            <a:stCxn id="2" idx="2"/>
          </p:cNvCxnSpPr>
          <p:nvPr/>
        </p:nvCxnSpPr>
        <p:spPr>
          <a:xfrm>
            <a:off x="5424467" y="729953"/>
            <a:ext cx="0" cy="316686"/>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C2563709-4A39-4D5D-8E2D-2DF649C90C08}"/>
              </a:ext>
            </a:extLst>
          </p:cNvPr>
          <p:cNvCxnSpPr>
            <a:cxnSpLocks/>
          </p:cNvCxnSpPr>
          <p:nvPr/>
        </p:nvCxnSpPr>
        <p:spPr>
          <a:xfrm flipH="1">
            <a:off x="3907192" y="1392870"/>
            <a:ext cx="58270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38B7A8E-5B37-463A-BBB0-41BF10E5FBEC}"/>
              </a:ext>
            </a:extLst>
          </p:cNvPr>
          <p:cNvCxnSpPr>
            <a:cxnSpLocks/>
          </p:cNvCxnSpPr>
          <p:nvPr/>
        </p:nvCxnSpPr>
        <p:spPr>
          <a:xfrm flipH="1">
            <a:off x="1509135" y="2204830"/>
            <a:ext cx="8720414" cy="11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D965ECE-2E92-4ED7-9599-D839097929D6}"/>
              </a:ext>
            </a:extLst>
          </p:cNvPr>
          <p:cNvCxnSpPr>
            <a:stCxn id="3" idx="2"/>
          </p:cNvCxnSpPr>
          <p:nvPr/>
        </p:nvCxnSpPr>
        <p:spPr>
          <a:xfrm flipH="1">
            <a:off x="5471532" y="1604646"/>
            <a:ext cx="1" cy="604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35CF831-134C-42E2-94B4-E67CC2D572C9}"/>
              </a:ext>
            </a:extLst>
          </p:cNvPr>
          <p:cNvCxnSpPr>
            <a:cxnSpLocks/>
            <a:endCxn id="11" idx="0"/>
          </p:cNvCxnSpPr>
          <p:nvPr/>
        </p:nvCxnSpPr>
        <p:spPr>
          <a:xfrm flipH="1">
            <a:off x="1516971" y="2204830"/>
            <a:ext cx="2" cy="256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F812D92-F18F-45C4-88FC-79CFF2C29F04}"/>
              </a:ext>
            </a:extLst>
          </p:cNvPr>
          <p:cNvCxnSpPr/>
          <p:nvPr/>
        </p:nvCxnSpPr>
        <p:spPr>
          <a:xfrm>
            <a:off x="4711774" y="2206007"/>
            <a:ext cx="0" cy="256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312FE2-AC69-4B6B-8443-8063BDB81CAA}"/>
              </a:ext>
            </a:extLst>
          </p:cNvPr>
          <p:cNvCxnSpPr>
            <a:cxnSpLocks/>
          </p:cNvCxnSpPr>
          <p:nvPr/>
        </p:nvCxnSpPr>
        <p:spPr>
          <a:xfrm>
            <a:off x="7145689" y="2208658"/>
            <a:ext cx="0" cy="27461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CF5D77C-BBC6-4364-8EBF-FA0B167580EC}"/>
              </a:ext>
            </a:extLst>
          </p:cNvPr>
          <p:cNvCxnSpPr/>
          <p:nvPr/>
        </p:nvCxnSpPr>
        <p:spPr>
          <a:xfrm>
            <a:off x="10229549" y="2211496"/>
            <a:ext cx="0" cy="2182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C98340F-D848-4676-A8AF-9514BC152D66}"/>
              </a:ext>
            </a:extLst>
          </p:cNvPr>
          <p:cNvCxnSpPr>
            <a:cxnSpLocks/>
          </p:cNvCxnSpPr>
          <p:nvPr/>
        </p:nvCxnSpPr>
        <p:spPr>
          <a:xfrm>
            <a:off x="10032399" y="3384543"/>
            <a:ext cx="0" cy="1289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D0A8EED-4CE1-4348-B1D8-3464E0DAE3B8}"/>
              </a:ext>
            </a:extLst>
          </p:cNvPr>
          <p:cNvCxnSpPr/>
          <p:nvPr/>
        </p:nvCxnSpPr>
        <p:spPr>
          <a:xfrm>
            <a:off x="8589044" y="2208658"/>
            <a:ext cx="0" cy="1531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3DAB50-DDF9-4807-BD80-1A481332A495}"/>
              </a:ext>
            </a:extLst>
          </p:cNvPr>
          <p:cNvCxnSpPr/>
          <p:nvPr/>
        </p:nvCxnSpPr>
        <p:spPr>
          <a:xfrm>
            <a:off x="5576867" y="3404355"/>
            <a:ext cx="0" cy="565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0DFFE7B-E699-47F9-BAAA-521227EC3540}"/>
              </a:ext>
            </a:extLst>
          </p:cNvPr>
          <p:cNvCxnSpPr>
            <a:cxnSpLocks/>
          </p:cNvCxnSpPr>
          <p:nvPr/>
        </p:nvCxnSpPr>
        <p:spPr>
          <a:xfrm>
            <a:off x="4337216" y="3504058"/>
            <a:ext cx="0" cy="56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6FC39F0-2E4C-4833-9FFB-9872C0ECF189}"/>
              </a:ext>
            </a:extLst>
          </p:cNvPr>
          <p:cNvCxnSpPr>
            <a:endCxn id="14" idx="0"/>
          </p:cNvCxnSpPr>
          <p:nvPr/>
        </p:nvCxnSpPr>
        <p:spPr>
          <a:xfrm>
            <a:off x="823333" y="3385720"/>
            <a:ext cx="2243" cy="5495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8C91C2D-9FF8-45A4-A6E1-7D1FFAE37ABD}"/>
              </a:ext>
            </a:extLst>
          </p:cNvPr>
          <p:cNvCxnSpPr>
            <a:cxnSpLocks/>
            <a:endCxn id="15" idx="0"/>
          </p:cNvCxnSpPr>
          <p:nvPr/>
        </p:nvCxnSpPr>
        <p:spPr>
          <a:xfrm>
            <a:off x="2469485" y="3384543"/>
            <a:ext cx="0" cy="55071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65">
            <a:extLst>
              <a:ext uri="{FF2B5EF4-FFF2-40B4-BE49-F238E27FC236}">
                <a16:creationId xmlns:a16="http://schemas.microsoft.com/office/drawing/2014/main" id="{E0321841-31EA-4DC7-B46D-89138DC8454F}"/>
              </a:ext>
            </a:extLst>
          </p:cNvPr>
          <p:cNvSpPr txBox="1"/>
          <p:nvPr/>
        </p:nvSpPr>
        <p:spPr>
          <a:xfrm>
            <a:off x="10064809" y="3739949"/>
            <a:ext cx="2053537" cy="646331"/>
          </a:xfrm>
          <a:prstGeom prst="rect">
            <a:avLst/>
          </a:prstGeom>
          <a:noFill/>
          <a:ln>
            <a:solidFill>
              <a:schemeClr val="tx1">
                <a:lumMod val="50000"/>
                <a:lumOff val="5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t>Estate Supervisor</a:t>
            </a:r>
          </a:p>
          <a:p>
            <a:pPr algn="ctr"/>
            <a:r>
              <a:rPr lang="en-GB" dirty="0"/>
              <a:t>VACANT</a:t>
            </a:r>
          </a:p>
        </p:txBody>
      </p:sp>
      <p:cxnSp>
        <p:nvCxnSpPr>
          <p:cNvPr id="37" name="Straight Connector 36">
            <a:extLst>
              <a:ext uri="{FF2B5EF4-FFF2-40B4-BE49-F238E27FC236}">
                <a16:creationId xmlns:a16="http://schemas.microsoft.com/office/drawing/2014/main" id="{2989118F-B5E0-4F9B-888B-0A86891C1D27}"/>
              </a:ext>
            </a:extLst>
          </p:cNvPr>
          <p:cNvCxnSpPr>
            <a:cxnSpLocks/>
          </p:cNvCxnSpPr>
          <p:nvPr/>
        </p:nvCxnSpPr>
        <p:spPr>
          <a:xfrm>
            <a:off x="10783121" y="3362735"/>
            <a:ext cx="0" cy="377214"/>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0A9DF26-9985-4DA9-8868-FB24AED1F751}"/>
              </a:ext>
            </a:extLst>
          </p:cNvPr>
          <p:cNvCxnSpPr>
            <a:cxnSpLocks/>
          </p:cNvCxnSpPr>
          <p:nvPr/>
        </p:nvCxnSpPr>
        <p:spPr>
          <a:xfrm>
            <a:off x="10893786" y="4386280"/>
            <a:ext cx="0" cy="287637"/>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1">
            <a:extLst>
              <a:ext uri="{FF2B5EF4-FFF2-40B4-BE49-F238E27FC236}">
                <a16:creationId xmlns:a16="http://schemas.microsoft.com/office/drawing/2014/main" id="{A09A194E-9012-4D14-9762-9109FAE92987}"/>
              </a:ext>
            </a:extLst>
          </p:cNvPr>
          <p:cNvSpPr txBox="1"/>
          <p:nvPr/>
        </p:nvSpPr>
        <p:spPr>
          <a:xfrm>
            <a:off x="7164116" y="1046639"/>
            <a:ext cx="2324165" cy="923330"/>
          </a:xfrm>
          <a:prstGeom prst="rect">
            <a:avLst/>
          </a:prstGeom>
          <a:noFill/>
          <a:ln>
            <a:solidFill>
              <a:schemeClr val="tx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latin typeface="Calibri" panose="020F0502020204030204" pitchFamily="34" charset="0"/>
                <a:ea typeface="Calibri" panose="020F0502020204030204" pitchFamily="34" charset="0"/>
                <a:cs typeface="Calibri" panose="020F0502020204030204" pitchFamily="34" charset="0"/>
              </a:rPr>
              <a:t>Land &amp; Property Manager</a:t>
            </a:r>
          </a:p>
          <a:p>
            <a:pPr algn="ctr"/>
            <a:r>
              <a:rPr lang="en-GB" dirty="0">
                <a:latin typeface="Calibri" panose="020F0502020204030204" pitchFamily="34" charset="0"/>
                <a:ea typeface="Calibri" panose="020F0502020204030204" pitchFamily="34" charset="0"/>
                <a:cs typeface="Calibri" panose="020F0502020204030204" pitchFamily="34" charset="0"/>
              </a:rPr>
              <a:t>Sarah Jordan</a:t>
            </a:r>
          </a:p>
        </p:txBody>
      </p:sp>
      <p:cxnSp>
        <p:nvCxnSpPr>
          <p:cNvPr id="40" name="Straight Connector 39">
            <a:extLst>
              <a:ext uri="{FF2B5EF4-FFF2-40B4-BE49-F238E27FC236}">
                <a16:creationId xmlns:a16="http://schemas.microsoft.com/office/drawing/2014/main" id="{16D2BB10-D869-A6D5-BC0E-A4BEF0747461}"/>
              </a:ext>
            </a:extLst>
          </p:cNvPr>
          <p:cNvCxnSpPr>
            <a:cxnSpLocks/>
          </p:cNvCxnSpPr>
          <p:nvPr/>
        </p:nvCxnSpPr>
        <p:spPr>
          <a:xfrm flipH="1">
            <a:off x="6453168" y="1392870"/>
            <a:ext cx="710948"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37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400F9-D40C-40FB-94B0-D40EADECB83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B6328E-AC6D-BA5E-2402-84AC6C643BB2}"/>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E505964-FA21-6BBD-3565-9D6DF6D173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FB945027-B87D-ADC7-C07A-681040429CD7}"/>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995211DC-AC8D-B68B-9368-D429F75A1D12}"/>
              </a:ext>
            </a:extLst>
          </p:cNvPr>
          <p:cNvSpPr txBox="1"/>
          <p:nvPr/>
        </p:nvSpPr>
        <p:spPr>
          <a:xfrm>
            <a:off x="4632874" y="393812"/>
            <a:ext cx="2926250" cy="400110"/>
          </a:xfrm>
          <a:prstGeom prst="rect">
            <a:avLst/>
          </a:prstGeom>
          <a:noFill/>
        </p:spPr>
        <p:txBody>
          <a:bodyPr wrap="squar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Sources of Income</a:t>
            </a:r>
          </a:p>
        </p:txBody>
      </p:sp>
      <p:pic>
        <p:nvPicPr>
          <p:cNvPr id="11" name="Picture 10" descr="A group of pie charts&#10;&#10;AI-generated content may be incorrect.">
            <a:extLst>
              <a:ext uri="{FF2B5EF4-FFF2-40B4-BE49-F238E27FC236}">
                <a16:creationId xmlns:a16="http://schemas.microsoft.com/office/drawing/2014/main" id="{48936298-0017-C060-B1CD-A453715B1ACB}"/>
              </a:ext>
            </a:extLst>
          </p:cNvPr>
          <p:cNvPicPr>
            <a:picLocks noChangeAspect="1"/>
          </p:cNvPicPr>
          <p:nvPr/>
        </p:nvPicPr>
        <p:blipFill>
          <a:blip r:embed="rId4"/>
          <a:stretch>
            <a:fillRect/>
          </a:stretch>
        </p:blipFill>
        <p:spPr>
          <a:xfrm>
            <a:off x="1080387" y="912638"/>
            <a:ext cx="10031225" cy="5839640"/>
          </a:xfrm>
          <a:prstGeom prst="rect">
            <a:avLst/>
          </a:prstGeom>
        </p:spPr>
      </p:pic>
    </p:spTree>
    <p:extLst>
      <p:ext uri="{BB962C8B-B14F-4D97-AF65-F5344CB8AC3E}">
        <p14:creationId xmlns:p14="http://schemas.microsoft.com/office/powerpoint/2010/main" val="4213150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51F4-40CF-84DF-BD0B-1C5451C22B8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2099763-192E-066F-2A30-3C4EE8F6375F}"/>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BC905CA-C869-BD1A-31B3-65D229E2C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DAE0602B-D141-4749-EBCF-B662454454E2}"/>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525C9FB1-E700-61D1-EEA5-74948AAD7253}"/>
              </a:ext>
            </a:extLst>
          </p:cNvPr>
          <p:cNvGraphicFramePr>
            <a:graphicFrameLocks noGrp="1"/>
          </p:cNvGraphicFramePr>
          <p:nvPr>
            <p:extLst>
              <p:ext uri="{D42A27DB-BD31-4B8C-83A1-F6EECF244321}">
                <p14:modId xmlns:p14="http://schemas.microsoft.com/office/powerpoint/2010/main" val="2887359688"/>
              </p:ext>
            </p:extLst>
          </p:nvPr>
        </p:nvGraphicFramePr>
        <p:xfrm>
          <a:off x="1447800" y="1531620"/>
          <a:ext cx="9296400" cy="3794760"/>
        </p:xfrm>
        <a:graphic>
          <a:graphicData uri="http://schemas.openxmlformats.org/drawingml/2006/table">
            <a:tbl>
              <a:tblPr/>
              <a:tblGrid>
                <a:gridCol w="1257300">
                  <a:extLst>
                    <a:ext uri="{9D8B030D-6E8A-4147-A177-3AD203B41FA5}">
                      <a16:colId xmlns:a16="http://schemas.microsoft.com/office/drawing/2014/main" val="4114290628"/>
                    </a:ext>
                  </a:extLst>
                </a:gridCol>
                <a:gridCol w="1257300">
                  <a:extLst>
                    <a:ext uri="{9D8B030D-6E8A-4147-A177-3AD203B41FA5}">
                      <a16:colId xmlns:a16="http://schemas.microsoft.com/office/drawing/2014/main" val="968249540"/>
                    </a:ext>
                  </a:extLst>
                </a:gridCol>
                <a:gridCol w="723900">
                  <a:extLst>
                    <a:ext uri="{9D8B030D-6E8A-4147-A177-3AD203B41FA5}">
                      <a16:colId xmlns:a16="http://schemas.microsoft.com/office/drawing/2014/main" val="1356621483"/>
                    </a:ext>
                  </a:extLst>
                </a:gridCol>
                <a:gridCol w="1438275">
                  <a:extLst>
                    <a:ext uri="{9D8B030D-6E8A-4147-A177-3AD203B41FA5}">
                      <a16:colId xmlns:a16="http://schemas.microsoft.com/office/drawing/2014/main" val="985263274"/>
                    </a:ext>
                  </a:extLst>
                </a:gridCol>
                <a:gridCol w="695325">
                  <a:extLst>
                    <a:ext uri="{9D8B030D-6E8A-4147-A177-3AD203B41FA5}">
                      <a16:colId xmlns:a16="http://schemas.microsoft.com/office/drawing/2014/main" val="2648893841"/>
                    </a:ext>
                  </a:extLst>
                </a:gridCol>
                <a:gridCol w="1524000">
                  <a:extLst>
                    <a:ext uri="{9D8B030D-6E8A-4147-A177-3AD203B41FA5}">
                      <a16:colId xmlns:a16="http://schemas.microsoft.com/office/drawing/2014/main" val="2817023606"/>
                    </a:ext>
                  </a:extLst>
                </a:gridCol>
                <a:gridCol w="733425">
                  <a:extLst>
                    <a:ext uri="{9D8B030D-6E8A-4147-A177-3AD203B41FA5}">
                      <a16:colId xmlns:a16="http://schemas.microsoft.com/office/drawing/2014/main" val="1136718038"/>
                    </a:ext>
                  </a:extLst>
                </a:gridCol>
                <a:gridCol w="1057275">
                  <a:extLst>
                    <a:ext uri="{9D8B030D-6E8A-4147-A177-3AD203B41FA5}">
                      <a16:colId xmlns:a16="http://schemas.microsoft.com/office/drawing/2014/main" val="3700517110"/>
                    </a:ext>
                  </a:extLst>
                </a:gridCol>
                <a:gridCol w="609600">
                  <a:extLst>
                    <a:ext uri="{9D8B030D-6E8A-4147-A177-3AD203B41FA5}">
                      <a16:colId xmlns:a16="http://schemas.microsoft.com/office/drawing/2014/main" val="1279329052"/>
                    </a:ext>
                  </a:extLst>
                </a:gridCol>
              </a:tblGrid>
              <a:tr h="190500">
                <a:tc>
                  <a:txBody>
                    <a:bodyPr/>
                    <a:lstStyle/>
                    <a:p>
                      <a:pPr algn="l" rtl="0" fontAlgn="base">
                        <a:lnSpc>
                          <a:spcPts val="1275"/>
                        </a:lnSpc>
                        <a:buNone/>
                      </a:pPr>
                      <a:r>
                        <a:rPr lang="en-GB" sz="1100" b="0" i="0">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r" rtl="0" fontAlgn="base">
                        <a:lnSpc>
                          <a:spcPts val="1275"/>
                        </a:lnSpc>
                        <a:buNone/>
                      </a:pPr>
                      <a:r>
                        <a:rPr lang="en-GB" sz="1100" b="0" i="0">
                          <a:solidFill>
                            <a:srgbClr val="000000"/>
                          </a:solidFill>
                          <a:effectLst/>
                          <a:latin typeface="FS Albert"/>
                        </a:rPr>
                        <a:t>y/e 31.3.22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y/e 31.3.23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y/e 31.3.24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y/e 31.3.25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3724207012"/>
                  </a:ext>
                </a:extLst>
              </a:tr>
              <a:tr h="190500">
                <a:tc>
                  <a:txBody>
                    <a:bodyPr/>
                    <a:lstStyle/>
                    <a:p>
                      <a:pPr algn="l" rtl="0" fontAlgn="base">
                        <a:lnSpc>
                          <a:spcPts val="1275"/>
                        </a:lnSpc>
                        <a:buNone/>
                      </a:pPr>
                      <a:r>
                        <a:rPr lang="en-GB" sz="1100" b="0" i="0">
                          <a:solidFill>
                            <a:srgbClr val="000000"/>
                          </a:solidFill>
                          <a:effectLst/>
                          <a:latin typeface="FS Albert"/>
                        </a:rPr>
                        <a:t>Levy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566,950.00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40.6%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595,300.00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46.8%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663,800.00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46.1%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697,070.00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42.6%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3327090606"/>
                  </a:ext>
                </a:extLst>
              </a:tr>
              <a:tr h="190500">
                <a:tc>
                  <a:txBody>
                    <a:bodyPr/>
                    <a:lstStyle/>
                    <a:p>
                      <a:pPr algn="l" rtl="0" fontAlgn="base">
                        <a:lnSpc>
                          <a:spcPts val="1275"/>
                        </a:lnSpc>
                        <a:buNone/>
                      </a:pPr>
                      <a:r>
                        <a:rPr lang="en-GB" sz="1100" b="0" i="0">
                          <a:solidFill>
                            <a:srgbClr val="000000"/>
                          </a:solidFill>
                          <a:effectLst/>
                          <a:latin typeface="FS Albert"/>
                        </a:rPr>
                        <a:t>Car parks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418,059.00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360,753.00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28.3%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398,720.00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27.7%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446,381.00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27.3%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4160318118"/>
                  </a:ext>
                </a:extLst>
              </a:tr>
              <a:tr h="190500">
                <a:tc>
                  <a:txBody>
                    <a:bodyPr/>
                    <a:lstStyle/>
                    <a:p>
                      <a:pPr algn="l" rtl="0" fontAlgn="base">
                        <a:lnSpc>
                          <a:spcPts val="1275"/>
                        </a:lnSpc>
                        <a:buNone/>
                      </a:pPr>
                      <a:r>
                        <a:rPr lang="en-GB" sz="1100" b="0" i="0">
                          <a:solidFill>
                            <a:srgbClr val="000000"/>
                          </a:solidFill>
                          <a:effectLst/>
                          <a:latin typeface="FS Albert"/>
                        </a:rPr>
                        <a:t>Grants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310,627.00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22.3%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160,890.00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12.6%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206,763.00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14.3%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298,986.00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18.3%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1876591463"/>
                  </a:ext>
                </a:extLst>
              </a:tr>
              <a:tr h="190500">
                <a:tc>
                  <a:txBody>
                    <a:bodyPr/>
                    <a:lstStyle/>
                    <a:p>
                      <a:pPr algn="l" rtl="0" fontAlgn="base">
                        <a:lnSpc>
                          <a:spcPts val="1275"/>
                        </a:lnSpc>
                        <a:buNone/>
                      </a:pPr>
                      <a:r>
                        <a:rPr lang="en-GB" sz="1100" b="0" i="0">
                          <a:solidFill>
                            <a:srgbClr val="000000"/>
                          </a:solidFill>
                          <a:effectLst/>
                          <a:latin typeface="FS Albert"/>
                        </a:rPr>
                        <a:t>Donations &amp; Legacies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11,939.00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0.9%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13,879.00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1.1%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18,243.00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1.3%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33,926.00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2.1%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2132180913"/>
                  </a:ext>
                </a:extLst>
              </a:tr>
              <a:tr h="190500">
                <a:tc>
                  <a:txBody>
                    <a:bodyPr/>
                    <a:lstStyle/>
                    <a:p>
                      <a:pPr algn="l" rtl="0" fontAlgn="base">
                        <a:lnSpc>
                          <a:spcPts val="1275"/>
                        </a:lnSpc>
                        <a:buNone/>
                      </a:pPr>
                      <a:r>
                        <a:rPr lang="en-GB" sz="1100" b="0" i="0">
                          <a:solidFill>
                            <a:srgbClr val="000000"/>
                          </a:solidFill>
                          <a:effectLst/>
                          <a:latin typeface="FS Albert"/>
                        </a:rPr>
                        <a:t>Other income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13,581.00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1.0%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16,529.00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1.3%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22,913.00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1.6%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13,895.00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0.8%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3684261141"/>
                  </a:ext>
                </a:extLst>
              </a:tr>
              <a:tr h="190500">
                <a:tc>
                  <a:txBody>
                    <a:bodyPr/>
                    <a:lstStyle/>
                    <a:p>
                      <a:pPr algn="l" rtl="0" fontAlgn="base">
                        <a:lnSpc>
                          <a:spcPts val="1275"/>
                        </a:lnSpc>
                        <a:buNone/>
                      </a:pPr>
                      <a:r>
                        <a:rPr lang="en-GB" sz="1100" b="0" i="0">
                          <a:solidFill>
                            <a:srgbClr val="000000"/>
                          </a:solidFill>
                          <a:effectLst/>
                          <a:latin typeface="FS Albert"/>
                        </a:rPr>
                        <a:t>Rents, easements** and wayleaves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38,815.00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2.8%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78,407.00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6.2%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50,931.00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3.5%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73,688.00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4.5%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3782905170"/>
                  </a:ext>
                </a:extLst>
              </a:tr>
              <a:tr h="190500">
                <a:tc>
                  <a:txBody>
                    <a:bodyPr/>
                    <a:lstStyle/>
                    <a:p>
                      <a:pPr algn="l" rtl="0" fontAlgn="base">
                        <a:lnSpc>
                          <a:spcPts val="1275"/>
                        </a:lnSpc>
                        <a:buNone/>
                      </a:pPr>
                      <a:r>
                        <a:rPr lang="en-GB" sz="1100" b="0" i="0">
                          <a:solidFill>
                            <a:srgbClr val="000000"/>
                          </a:solidFill>
                          <a:effectLst/>
                          <a:latin typeface="FS Albert"/>
                        </a:rPr>
                        <a:t>Investment income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35,346.00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2.5%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47,303.00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3.7%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79,832.00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5.5%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72,926.00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a:solidFill>
                            <a:srgbClr val="000000"/>
                          </a:solidFill>
                          <a:effectLst/>
                          <a:latin typeface="FS Albert"/>
                        </a:rPr>
                        <a:t>4.5%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1925559833"/>
                  </a:ext>
                </a:extLst>
              </a:tr>
              <a:tr h="190500">
                <a:tc>
                  <a:txBody>
                    <a:bodyPr/>
                    <a:lstStyle/>
                    <a:p>
                      <a:pPr algn="l" rtl="0" fontAlgn="base">
                        <a:lnSpc>
                          <a:spcPts val="1275"/>
                        </a:lnSpc>
                        <a:buNone/>
                      </a:pPr>
                      <a:r>
                        <a:rPr lang="en-GB" sz="1100" b="0" i="0">
                          <a:effectLst/>
                          <a:latin typeface="FS Albert"/>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275"/>
                        </a:lnSpc>
                        <a:buNone/>
                      </a:pPr>
                      <a:r>
                        <a:rPr lang="en-GB" sz="1100" b="0" i="0">
                          <a:solidFill>
                            <a:srgbClr val="000000"/>
                          </a:solidFill>
                          <a:effectLst/>
                          <a:latin typeface="FS Albert"/>
                        </a:rPr>
                        <a:t> £  1,395,317.00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r" rtl="0" fontAlgn="base">
                        <a:lnSpc>
                          <a:spcPts val="1275"/>
                        </a:lnSpc>
                        <a:buNone/>
                      </a:pPr>
                      <a:r>
                        <a:rPr lang="en-GB" sz="1100" b="0" i="0">
                          <a:solidFill>
                            <a:srgbClr val="000000"/>
                          </a:solidFill>
                          <a:effectLst/>
                          <a:latin typeface="FS Albert"/>
                        </a:rPr>
                        <a:t>100.0%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9F2D0"/>
                    </a:solidFill>
                  </a:tcPr>
                </a:tc>
                <a:tc>
                  <a:txBody>
                    <a:bodyPr/>
                    <a:lstStyle/>
                    <a:p>
                      <a:pPr algn="l" rtl="0" fontAlgn="base">
                        <a:lnSpc>
                          <a:spcPts val="1275"/>
                        </a:lnSpc>
                        <a:buNone/>
                      </a:pPr>
                      <a:r>
                        <a:rPr lang="en-GB" sz="1100" b="0" i="0">
                          <a:solidFill>
                            <a:srgbClr val="000000"/>
                          </a:solidFill>
                          <a:effectLst/>
                          <a:latin typeface="FS Albert"/>
                        </a:rPr>
                        <a:t> £  1,273,061.00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r" rtl="0" fontAlgn="base">
                        <a:lnSpc>
                          <a:spcPts val="1275"/>
                        </a:lnSpc>
                        <a:buNone/>
                      </a:pPr>
                      <a:r>
                        <a:rPr lang="en-GB" sz="1100" b="0" i="0">
                          <a:solidFill>
                            <a:srgbClr val="000000"/>
                          </a:solidFill>
                          <a:effectLst/>
                          <a:latin typeface="FS Albert"/>
                        </a:rPr>
                        <a:t>100.0%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CEED"/>
                    </a:solidFill>
                  </a:tcPr>
                </a:tc>
                <a:tc>
                  <a:txBody>
                    <a:bodyPr/>
                    <a:lstStyle/>
                    <a:p>
                      <a:pPr algn="l" rtl="0" fontAlgn="base">
                        <a:lnSpc>
                          <a:spcPts val="1275"/>
                        </a:lnSpc>
                        <a:buNone/>
                      </a:pPr>
                      <a:r>
                        <a:rPr lang="en-GB" sz="1100" b="0" i="0">
                          <a:solidFill>
                            <a:srgbClr val="000000"/>
                          </a:solidFill>
                          <a:effectLst/>
                          <a:latin typeface="FS Albert"/>
                        </a:rPr>
                        <a:t> £  1,441,202.00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r" rtl="0" fontAlgn="base">
                        <a:lnSpc>
                          <a:spcPts val="1275"/>
                        </a:lnSpc>
                        <a:buNone/>
                      </a:pPr>
                      <a:r>
                        <a:rPr lang="en-GB" sz="1100" b="0" i="0">
                          <a:solidFill>
                            <a:srgbClr val="000000"/>
                          </a:solidFill>
                          <a:effectLst/>
                          <a:latin typeface="FS Albert"/>
                        </a:rPr>
                        <a:t>100.0%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DAE9F7"/>
                    </a:solidFill>
                  </a:tcPr>
                </a:tc>
                <a:tc>
                  <a:txBody>
                    <a:bodyPr/>
                    <a:lstStyle/>
                    <a:p>
                      <a:pPr algn="l" rtl="0" fontAlgn="base">
                        <a:lnSpc>
                          <a:spcPts val="1275"/>
                        </a:lnSpc>
                        <a:buNone/>
                      </a:pPr>
                      <a:r>
                        <a:rPr lang="en-GB" sz="1100" b="0" i="0">
                          <a:solidFill>
                            <a:srgbClr val="000000"/>
                          </a:solidFill>
                          <a:effectLst/>
                          <a:latin typeface="FS Albert"/>
                        </a:rPr>
                        <a:t> £  1,636,872.00  </a:t>
                      </a:r>
                      <a:endParaRPr lang="en-GB" b="0" i="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tc>
                  <a:txBody>
                    <a:bodyPr/>
                    <a:lstStyle/>
                    <a:p>
                      <a:pPr algn="r" rtl="0" fontAlgn="base">
                        <a:lnSpc>
                          <a:spcPts val="1275"/>
                        </a:lnSpc>
                        <a:buNone/>
                      </a:pPr>
                      <a:r>
                        <a:rPr lang="en-GB" sz="1100" b="0" i="0" dirty="0">
                          <a:solidFill>
                            <a:srgbClr val="000000"/>
                          </a:solidFill>
                          <a:effectLst/>
                          <a:latin typeface="FS Albert"/>
                        </a:rPr>
                        <a:t>100.0% </a:t>
                      </a:r>
                      <a:endParaRPr lang="en-GB" b="0" i="0" dirty="0">
                        <a:effectLst/>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AE2D5"/>
                    </a:solidFill>
                  </a:tcPr>
                </a:tc>
                <a:extLst>
                  <a:ext uri="{0D108BD9-81ED-4DB2-BD59-A6C34878D82A}">
                    <a16:rowId xmlns:a16="http://schemas.microsoft.com/office/drawing/2014/main" val="1510037263"/>
                  </a:ext>
                </a:extLst>
              </a:tr>
            </a:tbl>
          </a:graphicData>
        </a:graphic>
      </p:graphicFrame>
      <p:sp>
        <p:nvSpPr>
          <p:cNvPr id="3" name="TextBox 2">
            <a:extLst>
              <a:ext uri="{FF2B5EF4-FFF2-40B4-BE49-F238E27FC236}">
                <a16:creationId xmlns:a16="http://schemas.microsoft.com/office/drawing/2014/main" id="{8A85C723-FE59-FCED-1754-E94E696C534D}"/>
              </a:ext>
            </a:extLst>
          </p:cNvPr>
          <p:cNvSpPr txBox="1"/>
          <p:nvPr/>
        </p:nvSpPr>
        <p:spPr>
          <a:xfrm>
            <a:off x="5048822" y="862689"/>
            <a:ext cx="2094356" cy="400110"/>
          </a:xfrm>
          <a:prstGeom prst="rect">
            <a:avLst/>
          </a:prstGeom>
          <a:no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Sources of income</a:t>
            </a:r>
          </a:p>
        </p:txBody>
      </p:sp>
    </p:spTree>
    <p:extLst>
      <p:ext uri="{BB962C8B-B14F-4D97-AF65-F5344CB8AC3E}">
        <p14:creationId xmlns:p14="http://schemas.microsoft.com/office/powerpoint/2010/main" val="41391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2B3F6-44AD-3D2D-5C6C-48143E6E3AD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2053A4F-3CA5-DA31-1413-15AF3BEC784D}"/>
              </a:ext>
            </a:extLst>
          </p:cNvPr>
          <p:cNvSpPr>
            <a:spLocks noGrp="1"/>
          </p:cNvSpPr>
          <p:nvPr>
            <p:ph idx="1"/>
          </p:nvPr>
        </p:nvSpPr>
        <p:spPr>
          <a:xfrm>
            <a:off x="774192" y="1030288"/>
            <a:ext cx="10515600" cy="5462587"/>
          </a:xfrm>
        </p:spPr>
        <p:txBody>
          <a:bodyPr>
            <a:normAutofit fontScale="62500" lnSpcReduction="20000"/>
          </a:bodyPr>
          <a:lstStyle/>
          <a:p>
            <a:pPr marL="0" indent="0" fontAlgn="base">
              <a:buNone/>
            </a:pPr>
            <a:endParaRPr lang="en-US" b="1" u="sng"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sz="2900" b="1" u="sng" dirty="0">
                <a:latin typeface="Calibri" panose="020F0502020204030204" pitchFamily="34" charset="0"/>
                <a:ea typeface="Calibri" panose="020F0502020204030204" pitchFamily="34" charset="0"/>
                <a:cs typeface="Calibri" panose="020F0502020204030204" pitchFamily="34" charset="0"/>
              </a:rPr>
              <a:t>General Fund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is the primary operating fund from which all day to day expenses are paid. </a:t>
            </a:r>
          </a:p>
          <a:p>
            <a:pPr marL="0" indent="0" fontAlgn="base">
              <a:buNone/>
            </a:pPr>
            <a:endParaRPr lang="en-US" sz="2900"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sz="2900" b="1" u="sng" dirty="0">
                <a:latin typeface="Calibri" panose="020F0502020204030204" pitchFamily="34" charset="0"/>
                <a:ea typeface="Calibri" panose="020F0502020204030204" pitchFamily="34" charset="0"/>
                <a:cs typeface="Calibri" panose="020F0502020204030204" pitchFamily="34" charset="0"/>
              </a:rPr>
              <a:t>Designated Funds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These are part of the Trust’s unrestricted funds ( </a:t>
            </a:r>
            <a:r>
              <a:rPr lang="en-US" sz="2900" dirty="0" err="1">
                <a:latin typeface="Calibri" panose="020F0502020204030204" pitchFamily="34" charset="0"/>
                <a:ea typeface="Calibri" panose="020F0502020204030204" pitchFamily="34" charset="0"/>
                <a:cs typeface="Calibri" panose="020F0502020204030204" pitchFamily="34" charset="0"/>
              </a:rPr>
              <a:t>ie</a:t>
            </a:r>
            <a:r>
              <a:rPr lang="en-US" sz="2900" dirty="0">
                <a:latin typeface="Calibri" panose="020F0502020204030204" pitchFamily="34" charset="0"/>
                <a:ea typeface="Calibri" panose="020F0502020204030204" pitchFamily="34" charset="0"/>
                <a:cs typeface="Calibri" panose="020F0502020204030204" pitchFamily="34" charset="0"/>
              </a:rPr>
              <a:t> no restriction on how they can be spent)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They are sums set aside for specific purposes – </a:t>
            </a:r>
            <a:r>
              <a:rPr lang="en-US" sz="2900" dirty="0" err="1">
                <a:latin typeface="Calibri" panose="020F0502020204030204" pitchFamily="34" charset="0"/>
                <a:ea typeface="Calibri" panose="020F0502020204030204" pitchFamily="34" charset="0"/>
                <a:cs typeface="Calibri" panose="020F0502020204030204" pitchFamily="34" charset="0"/>
              </a:rPr>
              <a:t>eg</a:t>
            </a:r>
            <a:r>
              <a:rPr lang="en-US" sz="2900" dirty="0">
                <a:latin typeface="Calibri" panose="020F0502020204030204" pitchFamily="34" charset="0"/>
                <a:ea typeface="Calibri" panose="020F0502020204030204" pitchFamily="34" charset="0"/>
                <a:cs typeface="Calibri" panose="020F0502020204030204" pitchFamily="34" charset="0"/>
              </a:rPr>
              <a:t> the Trust set up an ash dieback and tree disease fund in 2021 because the anticipated spend to make safe diseased trees was £350,000 over 5 years.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These funds can be “undesignated” by Board resolution – there are no external limitations </a:t>
            </a:r>
          </a:p>
          <a:p>
            <a:pPr marL="0" indent="0" fontAlgn="base">
              <a:buNone/>
            </a:pPr>
            <a:endParaRPr lang="en-US" sz="2900"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sz="2900" b="1" u="sng" dirty="0">
                <a:latin typeface="Calibri" panose="020F0502020204030204" pitchFamily="34" charset="0"/>
                <a:ea typeface="Calibri" panose="020F0502020204030204" pitchFamily="34" charset="0"/>
                <a:cs typeface="Calibri" panose="020F0502020204030204" pitchFamily="34" charset="0"/>
              </a:rPr>
              <a:t>Restricted Funds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There is a legal restriction on what these funds can be spent on.  The bulk of the funds is invested on a long term basis through the Trust’s investment managers and pursuant to the Trust’s investment policies. </a:t>
            </a:r>
          </a:p>
          <a:p>
            <a:pPr fontAlgn="base"/>
            <a:r>
              <a:rPr lang="en-US" sz="2900" dirty="0">
                <a:latin typeface="Calibri" panose="020F0502020204030204" pitchFamily="34" charset="0"/>
                <a:ea typeface="Calibri" panose="020F0502020204030204" pitchFamily="34" charset="0"/>
                <a:cs typeface="Calibri" panose="020F0502020204030204" pitchFamily="34" charset="0"/>
              </a:rPr>
              <a:t>They include: </a:t>
            </a:r>
          </a:p>
          <a:p>
            <a:pPr lvl="1" fontAlgn="base"/>
            <a:r>
              <a:rPr lang="en-US" sz="2900" dirty="0">
                <a:latin typeface="Calibri" panose="020F0502020204030204" pitchFamily="34" charset="0"/>
                <a:ea typeface="Calibri" panose="020F0502020204030204" pitchFamily="34" charset="0"/>
                <a:cs typeface="Calibri" panose="020F0502020204030204" pitchFamily="34" charset="0"/>
              </a:rPr>
              <a:t>Restricted grants and donations -  </a:t>
            </a:r>
          </a:p>
          <a:p>
            <a:pPr lvl="1" fontAlgn="base"/>
            <a:r>
              <a:rPr lang="en-US" sz="2900" dirty="0">
                <a:latin typeface="Calibri" panose="020F0502020204030204" pitchFamily="34" charset="0"/>
                <a:ea typeface="Calibri" panose="020F0502020204030204" pitchFamily="34" charset="0"/>
                <a:cs typeface="Calibri" panose="020F0502020204030204" pitchFamily="34" charset="0"/>
              </a:rPr>
              <a:t>Parliamentary Fund.     </a:t>
            </a:r>
          </a:p>
          <a:p>
            <a:pPr lvl="1" fontAlgn="base"/>
            <a:r>
              <a:rPr lang="en-US" sz="2900" dirty="0">
                <a:latin typeface="Calibri" panose="020F0502020204030204" pitchFamily="34" charset="0"/>
                <a:ea typeface="Calibri" panose="020F0502020204030204" pitchFamily="34" charset="0"/>
                <a:cs typeface="Calibri" panose="020F0502020204030204" pitchFamily="34" charset="0"/>
              </a:rPr>
              <a:t>Land Purchase (1992) Fund.  </a:t>
            </a:r>
          </a:p>
          <a:p>
            <a:pPr lvl="1" fontAlgn="base"/>
            <a:r>
              <a:rPr lang="en-US" sz="2900" dirty="0">
                <a:latin typeface="Calibri" panose="020F0502020204030204" pitchFamily="34" charset="0"/>
                <a:ea typeface="Calibri" panose="020F0502020204030204" pitchFamily="34" charset="0"/>
                <a:cs typeface="Calibri" panose="020F0502020204030204" pitchFamily="34" charset="0"/>
              </a:rPr>
              <a:t>Lands Maintenance Fund.  </a:t>
            </a:r>
          </a:p>
          <a:p>
            <a:pPr marL="0" indent="0">
              <a:buNone/>
            </a:pPr>
            <a:endParaRPr lang="en-GB" dirty="0"/>
          </a:p>
        </p:txBody>
      </p:sp>
      <p:pic>
        <p:nvPicPr>
          <p:cNvPr id="4" name="Picture 3">
            <a:extLst>
              <a:ext uri="{FF2B5EF4-FFF2-40B4-BE49-F238E27FC236}">
                <a16:creationId xmlns:a16="http://schemas.microsoft.com/office/drawing/2014/main" id="{26285202-5A73-C5EF-90A8-921EE0727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100E3CFF-1ADE-C72C-15E1-6EF98D244610}"/>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44980BCE-4BA9-649E-21CB-6CCA46579F2D}"/>
              </a:ext>
            </a:extLst>
          </p:cNvPr>
          <p:cNvSpPr txBox="1"/>
          <p:nvPr/>
        </p:nvSpPr>
        <p:spPr>
          <a:xfrm>
            <a:off x="4808548" y="771176"/>
            <a:ext cx="2594300" cy="677108"/>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Management of Funds </a:t>
            </a:r>
          </a:p>
          <a:p>
            <a:endParaRPr lang="en-GB" dirty="0"/>
          </a:p>
        </p:txBody>
      </p:sp>
    </p:spTree>
    <p:extLst>
      <p:ext uri="{BB962C8B-B14F-4D97-AF65-F5344CB8AC3E}">
        <p14:creationId xmlns:p14="http://schemas.microsoft.com/office/powerpoint/2010/main" val="1691349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ABAAC-51DC-95A6-36FB-A0A6AE15DA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6A23F88-60C3-2AC7-41C8-C414647FA5D2}"/>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A5202B2-4C45-072A-27BB-B14774B89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9B610C31-C6F8-3616-05B5-97EC53E87927}"/>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17C4844B-6044-DEC0-2767-72C1F45E6BA2}"/>
              </a:ext>
            </a:extLst>
          </p:cNvPr>
          <p:cNvGraphicFramePr>
            <a:graphicFrameLocks noGrp="1"/>
          </p:cNvGraphicFramePr>
          <p:nvPr>
            <p:extLst>
              <p:ext uri="{D42A27DB-BD31-4B8C-83A1-F6EECF244321}">
                <p14:modId xmlns:p14="http://schemas.microsoft.com/office/powerpoint/2010/main" val="2959348690"/>
              </p:ext>
            </p:extLst>
          </p:nvPr>
        </p:nvGraphicFramePr>
        <p:xfrm>
          <a:off x="1711240" y="2290852"/>
          <a:ext cx="9657600" cy="3853915"/>
        </p:xfrm>
        <a:graphic>
          <a:graphicData uri="http://schemas.openxmlformats.org/drawingml/2006/table">
            <a:tbl>
              <a:tblPr/>
              <a:tblGrid>
                <a:gridCol w="1105229">
                  <a:extLst>
                    <a:ext uri="{9D8B030D-6E8A-4147-A177-3AD203B41FA5}">
                      <a16:colId xmlns:a16="http://schemas.microsoft.com/office/drawing/2014/main" val="2278670780"/>
                    </a:ext>
                  </a:extLst>
                </a:gridCol>
                <a:gridCol w="1736789">
                  <a:extLst>
                    <a:ext uri="{9D8B030D-6E8A-4147-A177-3AD203B41FA5}">
                      <a16:colId xmlns:a16="http://schemas.microsoft.com/office/drawing/2014/main" val="1246370865"/>
                    </a:ext>
                  </a:extLst>
                </a:gridCol>
                <a:gridCol w="1605214">
                  <a:extLst>
                    <a:ext uri="{9D8B030D-6E8A-4147-A177-3AD203B41FA5}">
                      <a16:colId xmlns:a16="http://schemas.microsoft.com/office/drawing/2014/main" val="2076296882"/>
                    </a:ext>
                  </a:extLst>
                </a:gridCol>
                <a:gridCol w="2355193">
                  <a:extLst>
                    <a:ext uri="{9D8B030D-6E8A-4147-A177-3AD203B41FA5}">
                      <a16:colId xmlns:a16="http://schemas.microsoft.com/office/drawing/2014/main" val="3925717892"/>
                    </a:ext>
                  </a:extLst>
                </a:gridCol>
                <a:gridCol w="2855175">
                  <a:extLst>
                    <a:ext uri="{9D8B030D-6E8A-4147-A177-3AD203B41FA5}">
                      <a16:colId xmlns:a16="http://schemas.microsoft.com/office/drawing/2014/main" val="2537224600"/>
                    </a:ext>
                  </a:extLst>
                </a:gridCol>
              </a:tblGrid>
              <a:tr h="790054">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Year</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Maximum levy</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Levy set</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Levy Herefordshire Council</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Levy Malvern Hills DC</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18303063"/>
                  </a:ext>
                </a:extLst>
              </a:tr>
              <a:tr h="340429">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 </a:t>
                      </a: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1" i="0" u="sng">
                          <a:effectLst/>
                          <a:latin typeface="Calibri" panose="020F0502020204030204" pitchFamily="34" charset="0"/>
                          <a:ea typeface="Calibri" panose="020F0502020204030204" pitchFamily="34" charset="0"/>
                          <a:cs typeface="Calibri" panose="020F0502020204030204" pitchFamily="34" charset="0"/>
                        </a:rPr>
                        <a:t>£</a:t>
                      </a:r>
                      <a:r>
                        <a:rPr lang="en-GB" sz="1200" b="0" i="0">
                          <a:effectLst/>
                          <a:latin typeface="Calibri" panose="020F0502020204030204" pitchFamily="34" charset="0"/>
                          <a:ea typeface="Calibri" panose="020F0502020204030204" pitchFamily="34" charset="0"/>
                          <a:cs typeface="Calibri" panose="020F0502020204030204" pitchFamily="34" charset="0"/>
                        </a:rPr>
                        <a:t>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10264680"/>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2018/19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585,558 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499,250 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47,250 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452,000 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73692510"/>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2019/20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604,715 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519,250 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49,250 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470,000 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79065921"/>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2020/21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619,402 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534,850 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50,750 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484,100 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34844783"/>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2021/22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626,426 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566,950 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53,800 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dirty="0">
                          <a:effectLst/>
                          <a:latin typeface="Calibri" panose="020F0502020204030204" pitchFamily="34" charset="0"/>
                          <a:ea typeface="Calibri" panose="020F0502020204030204" pitchFamily="34" charset="0"/>
                          <a:cs typeface="Calibri" panose="020F0502020204030204" pitchFamily="34" charset="0"/>
                        </a:rPr>
                        <a:t>513,150 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97146539"/>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2022/23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656,864 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595,300 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56,500 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538,800 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02293708"/>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2023/24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739,877 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663,800 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63,050 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600,750 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42047137"/>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2024/25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805,436 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697,070 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66,270 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630,800 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74377888"/>
                  </a:ext>
                </a:extLst>
              </a:tr>
              <a:tr h="340429">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2025/26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827,147 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739,100 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a:effectLst/>
                          <a:latin typeface="Calibri" panose="020F0502020204030204" pitchFamily="34" charset="0"/>
                          <a:ea typeface="Calibri" panose="020F0502020204030204" pitchFamily="34" charset="0"/>
                          <a:cs typeface="Calibri" panose="020F0502020204030204" pitchFamily="34" charset="0"/>
                        </a:rPr>
                        <a:t>70,400 </a:t>
                      </a:r>
                      <a:endParaRPr lang="en-GB" b="0" i="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GB" sz="1200" b="0" i="0" dirty="0">
                          <a:effectLst/>
                          <a:latin typeface="Calibri" panose="020F0502020204030204" pitchFamily="34" charset="0"/>
                          <a:ea typeface="Calibri" panose="020F0502020204030204" pitchFamily="34" charset="0"/>
                          <a:cs typeface="Calibri" panose="020F0502020204030204" pitchFamily="34" charset="0"/>
                        </a:rPr>
                        <a:t>668,700 </a:t>
                      </a:r>
                      <a:endParaRPr lang="en-GB" b="0" i="0" dirty="0">
                        <a:effectLst/>
                        <a:latin typeface="Calibri" panose="020F0502020204030204" pitchFamily="34" charset="0"/>
                        <a:ea typeface="Calibri" panose="020F0502020204030204" pitchFamily="34" charset="0"/>
                        <a:cs typeface="Calibri" panose="020F0502020204030204" pitchFamily="34" charset="0"/>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31321846"/>
                  </a:ext>
                </a:extLst>
              </a:tr>
            </a:tbl>
          </a:graphicData>
        </a:graphic>
      </p:graphicFrame>
      <p:sp>
        <p:nvSpPr>
          <p:cNvPr id="3" name="TextBox 2">
            <a:extLst>
              <a:ext uri="{FF2B5EF4-FFF2-40B4-BE49-F238E27FC236}">
                <a16:creationId xmlns:a16="http://schemas.microsoft.com/office/drawing/2014/main" id="{CD5B2C14-A708-8D51-85F5-807637182C2B}"/>
              </a:ext>
            </a:extLst>
          </p:cNvPr>
          <p:cNvSpPr txBox="1"/>
          <p:nvPr/>
        </p:nvSpPr>
        <p:spPr>
          <a:xfrm>
            <a:off x="1711240" y="1090523"/>
            <a:ext cx="9657600" cy="1261884"/>
          </a:xfrm>
          <a:prstGeom prst="rect">
            <a:avLst/>
          </a:prstGeom>
          <a:noFill/>
        </p:spPr>
        <p:txBody>
          <a:bodyPr wrap="square" rtlCol="0">
            <a:spAutoFit/>
          </a:bodyPr>
          <a:lstStyle/>
          <a:p>
            <a:pPr fontAlgn="base"/>
            <a:r>
              <a:rPr lang="en-US" dirty="0"/>
              <a:t> </a:t>
            </a:r>
          </a:p>
          <a:p>
            <a:pPr fontAlgn="base"/>
            <a:r>
              <a:rPr lang="en-US" sz="2000" dirty="0">
                <a:latin typeface="Calibri" panose="020F0502020204030204" pitchFamily="34" charset="0"/>
                <a:ea typeface="Calibri" panose="020F0502020204030204" pitchFamily="34" charset="0"/>
                <a:cs typeface="Calibri" panose="020F0502020204030204" pitchFamily="34" charset="0"/>
              </a:rPr>
              <a:t>Maximum chargeable under Levying Body (General) Regulations 1992, levy set by MHT and split between Malvern Hills District and Herefordshire Councils </a:t>
            </a:r>
          </a:p>
          <a:p>
            <a:endParaRPr lang="en-GB" dirty="0"/>
          </a:p>
        </p:txBody>
      </p:sp>
    </p:spTree>
    <p:extLst>
      <p:ext uri="{BB962C8B-B14F-4D97-AF65-F5344CB8AC3E}">
        <p14:creationId xmlns:p14="http://schemas.microsoft.com/office/powerpoint/2010/main" val="1121901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0A097-1E10-4F53-00AA-734FB5A08B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AF26D8E-926B-3DA3-522A-F136321A10AF}"/>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4393E58-877E-DA8F-31A7-22DC185A57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1A67A78C-A7C4-0A9F-7D57-D3A6816DC164}"/>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3" name="Picture 2" descr="A close up of a document&#10;&#10;AI-generated content may be incorrect.">
            <a:extLst>
              <a:ext uri="{FF2B5EF4-FFF2-40B4-BE49-F238E27FC236}">
                <a16:creationId xmlns:a16="http://schemas.microsoft.com/office/drawing/2014/main" id="{62DCA5CE-9B61-56B1-E7A0-655A4427B5D6}"/>
              </a:ext>
            </a:extLst>
          </p:cNvPr>
          <p:cNvPicPr>
            <a:picLocks noChangeAspect="1"/>
          </p:cNvPicPr>
          <p:nvPr/>
        </p:nvPicPr>
        <p:blipFill>
          <a:blip r:embed="rId4"/>
          <a:stretch>
            <a:fillRect/>
          </a:stretch>
        </p:blipFill>
        <p:spPr>
          <a:xfrm>
            <a:off x="3387000" y="0"/>
            <a:ext cx="5418000" cy="6858000"/>
          </a:xfrm>
          <a:prstGeom prst="rect">
            <a:avLst/>
          </a:prstGeom>
        </p:spPr>
      </p:pic>
    </p:spTree>
    <p:extLst>
      <p:ext uri="{BB962C8B-B14F-4D97-AF65-F5344CB8AC3E}">
        <p14:creationId xmlns:p14="http://schemas.microsoft.com/office/powerpoint/2010/main" val="3843643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62FA2-2A9F-58C0-F137-BC840FEC0FF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0EA5BC-59A2-5132-644F-4EAF2823EB0A}"/>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E85F685-8E5C-29BB-54CB-D2C6C136A5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6CDDF87-482D-48D7-1A6F-58C04ABA7D6B}"/>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2" name="Content Placeholder 6">
            <a:extLst>
              <a:ext uri="{FF2B5EF4-FFF2-40B4-BE49-F238E27FC236}">
                <a16:creationId xmlns:a16="http://schemas.microsoft.com/office/drawing/2014/main" id="{445A280F-D0F0-CD61-064D-9D9A87FFD49A}"/>
              </a:ext>
            </a:extLst>
          </p:cNvPr>
          <p:cNvSpPr>
            <a:spLocks noGrp="1"/>
          </p:cNvSpPr>
          <p:nvPr>
            <p:ph idx="1"/>
          </p:nvPr>
        </p:nvSpPr>
        <p:spPr>
          <a:xfrm>
            <a:off x="774192" y="1030288"/>
            <a:ext cx="10515600" cy="5462587"/>
          </a:xfrm>
        </p:spPr>
        <p:txBody>
          <a:bodyPr>
            <a:normAutofit fontScale="62500" lnSpcReduction="20000"/>
          </a:bodyPr>
          <a:lstStyle/>
          <a:p>
            <a:pPr marL="0" indent="0" fontAlgn="base">
              <a:buNone/>
            </a:pPr>
            <a:endParaRPr lang="en-US" b="1" u="sng" dirty="0"/>
          </a:p>
          <a:p>
            <a:pPr marL="0" indent="0" fontAlgn="base">
              <a:buNone/>
            </a:pPr>
            <a:r>
              <a:rPr lang="en-US" b="1" u="sng" dirty="0">
                <a:latin typeface="Calibri" panose="020F0502020204030204" pitchFamily="34" charset="0"/>
                <a:ea typeface="Calibri" panose="020F0502020204030204" pitchFamily="34" charset="0"/>
                <a:cs typeface="Calibri" panose="020F0502020204030204" pitchFamily="34" charset="0"/>
              </a:rPr>
              <a:t>General Fund  </a:t>
            </a:r>
          </a:p>
          <a:p>
            <a:pPr fontAlgn="base"/>
            <a:r>
              <a:rPr lang="en-US" dirty="0">
                <a:latin typeface="Calibri" panose="020F0502020204030204" pitchFamily="34" charset="0"/>
                <a:ea typeface="Calibri" panose="020F0502020204030204" pitchFamily="34" charset="0"/>
                <a:cs typeface="Calibri" panose="020F0502020204030204" pitchFamily="34" charset="0"/>
              </a:rPr>
              <a:t>is the primary operating fund from which all day to day expenses are paid. </a:t>
            </a:r>
          </a:p>
          <a:p>
            <a:pPr marL="0" indent="0" fontAlgn="base">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b="1" u="sng" dirty="0">
                <a:latin typeface="Calibri" panose="020F0502020204030204" pitchFamily="34" charset="0"/>
                <a:ea typeface="Calibri" panose="020F0502020204030204" pitchFamily="34" charset="0"/>
                <a:cs typeface="Calibri" panose="020F0502020204030204" pitchFamily="34" charset="0"/>
              </a:rPr>
              <a:t>Designated Funds </a:t>
            </a:r>
          </a:p>
          <a:p>
            <a:pPr fontAlgn="base"/>
            <a:r>
              <a:rPr lang="en-US" dirty="0">
                <a:latin typeface="Calibri" panose="020F0502020204030204" pitchFamily="34" charset="0"/>
                <a:ea typeface="Calibri" panose="020F0502020204030204" pitchFamily="34" charset="0"/>
                <a:cs typeface="Calibri" panose="020F0502020204030204" pitchFamily="34" charset="0"/>
              </a:rPr>
              <a:t>These are part of the Trust’s unrestricted funds ( </a:t>
            </a:r>
            <a:r>
              <a:rPr lang="en-US" dirty="0" err="1">
                <a:latin typeface="Calibri" panose="020F0502020204030204" pitchFamily="34" charset="0"/>
                <a:ea typeface="Calibri" panose="020F0502020204030204" pitchFamily="34" charset="0"/>
                <a:cs typeface="Calibri" panose="020F0502020204030204" pitchFamily="34" charset="0"/>
              </a:rPr>
              <a:t>ie</a:t>
            </a:r>
            <a:r>
              <a:rPr lang="en-US" dirty="0">
                <a:latin typeface="Calibri" panose="020F0502020204030204" pitchFamily="34" charset="0"/>
                <a:ea typeface="Calibri" panose="020F0502020204030204" pitchFamily="34" charset="0"/>
                <a:cs typeface="Calibri" panose="020F0502020204030204" pitchFamily="34" charset="0"/>
              </a:rPr>
              <a:t> no restriction on how they can be spent) </a:t>
            </a:r>
          </a:p>
          <a:p>
            <a:pPr fontAlgn="base"/>
            <a:r>
              <a:rPr lang="en-US" dirty="0">
                <a:latin typeface="Calibri" panose="020F0502020204030204" pitchFamily="34" charset="0"/>
                <a:ea typeface="Calibri" panose="020F0502020204030204" pitchFamily="34" charset="0"/>
                <a:cs typeface="Calibri" panose="020F0502020204030204" pitchFamily="34" charset="0"/>
              </a:rPr>
              <a:t>They are sums set aside for specific purposes – </a:t>
            </a:r>
            <a:r>
              <a:rPr lang="en-US" dirty="0" err="1">
                <a:latin typeface="Calibri" panose="020F0502020204030204" pitchFamily="34" charset="0"/>
                <a:ea typeface="Calibri" panose="020F0502020204030204" pitchFamily="34" charset="0"/>
                <a:cs typeface="Calibri" panose="020F0502020204030204" pitchFamily="34" charset="0"/>
              </a:rPr>
              <a:t>eg</a:t>
            </a:r>
            <a:r>
              <a:rPr lang="en-US" dirty="0">
                <a:latin typeface="Calibri" panose="020F0502020204030204" pitchFamily="34" charset="0"/>
                <a:ea typeface="Calibri" panose="020F0502020204030204" pitchFamily="34" charset="0"/>
                <a:cs typeface="Calibri" panose="020F0502020204030204" pitchFamily="34" charset="0"/>
              </a:rPr>
              <a:t> the Trust set up an ash dieback and tree disease fund in 2021 because the anticipated spend to make safe diseased trees was £350,000 over 5 years. </a:t>
            </a:r>
          </a:p>
          <a:p>
            <a:pPr fontAlgn="base"/>
            <a:r>
              <a:rPr lang="en-US" dirty="0">
                <a:latin typeface="Calibri" panose="020F0502020204030204" pitchFamily="34" charset="0"/>
                <a:ea typeface="Calibri" panose="020F0502020204030204" pitchFamily="34" charset="0"/>
                <a:cs typeface="Calibri" panose="020F0502020204030204" pitchFamily="34" charset="0"/>
              </a:rPr>
              <a:t>These funds can be “undesignated” by Board resolution – there are no external limitations </a:t>
            </a:r>
          </a:p>
          <a:p>
            <a:pPr marL="0" indent="0" fontAlgn="base">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b="1" u="sng" dirty="0">
                <a:latin typeface="Calibri" panose="020F0502020204030204" pitchFamily="34" charset="0"/>
                <a:ea typeface="Calibri" panose="020F0502020204030204" pitchFamily="34" charset="0"/>
                <a:cs typeface="Calibri" panose="020F0502020204030204" pitchFamily="34" charset="0"/>
              </a:rPr>
              <a:t>Restricted Funds </a:t>
            </a:r>
          </a:p>
          <a:p>
            <a:pPr fontAlgn="base"/>
            <a:r>
              <a:rPr lang="en-US" dirty="0">
                <a:latin typeface="Calibri" panose="020F0502020204030204" pitchFamily="34" charset="0"/>
                <a:ea typeface="Calibri" panose="020F0502020204030204" pitchFamily="34" charset="0"/>
                <a:cs typeface="Calibri" panose="020F0502020204030204" pitchFamily="34" charset="0"/>
              </a:rPr>
              <a:t>There is a legal restriction on what these funds can be spent on.  The bulk of the funds is invested on a long term basis through the Trust’s investment managers and pursuant to the Trust’s investment policies. </a:t>
            </a:r>
          </a:p>
          <a:p>
            <a:pPr fontAlgn="base"/>
            <a:r>
              <a:rPr lang="en-US" dirty="0">
                <a:latin typeface="Calibri" panose="020F0502020204030204" pitchFamily="34" charset="0"/>
                <a:ea typeface="Calibri" panose="020F0502020204030204" pitchFamily="34" charset="0"/>
                <a:cs typeface="Calibri" panose="020F0502020204030204" pitchFamily="34" charset="0"/>
              </a:rPr>
              <a:t>They include: </a:t>
            </a:r>
          </a:p>
          <a:p>
            <a:pPr lvl="1" fontAlgn="base"/>
            <a:r>
              <a:rPr lang="en-US" dirty="0">
                <a:latin typeface="Calibri" panose="020F0502020204030204" pitchFamily="34" charset="0"/>
                <a:ea typeface="Calibri" panose="020F0502020204030204" pitchFamily="34" charset="0"/>
                <a:cs typeface="Calibri" panose="020F0502020204030204" pitchFamily="34" charset="0"/>
              </a:rPr>
              <a:t>Restricted grants and donations -  </a:t>
            </a:r>
          </a:p>
          <a:p>
            <a:pPr lvl="1" fontAlgn="base"/>
            <a:r>
              <a:rPr lang="en-US" dirty="0">
                <a:latin typeface="Calibri" panose="020F0502020204030204" pitchFamily="34" charset="0"/>
                <a:ea typeface="Calibri" panose="020F0502020204030204" pitchFamily="34" charset="0"/>
                <a:cs typeface="Calibri" panose="020F0502020204030204" pitchFamily="34" charset="0"/>
              </a:rPr>
              <a:t>Parliamentary Fund.     </a:t>
            </a:r>
          </a:p>
          <a:p>
            <a:pPr lvl="1" fontAlgn="base"/>
            <a:r>
              <a:rPr lang="en-US" dirty="0">
                <a:latin typeface="Calibri" panose="020F0502020204030204" pitchFamily="34" charset="0"/>
                <a:ea typeface="Calibri" panose="020F0502020204030204" pitchFamily="34" charset="0"/>
                <a:cs typeface="Calibri" panose="020F0502020204030204" pitchFamily="34" charset="0"/>
              </a:rPr>
              <a:t>Land Purchase (1992) Fund.  </a:t>
            </a:r>
          </a:p>
          <a:p>
            <a:pPr lvl="1" fontAlgn="base"/>
            <a:r>
              <a:rPr lang="en-US" dirty="0">
                <a:latin typeface="Calibri" panose="020F0502020204030204" pitchFamily="34" charset="0"/>
                <a:ea typeface="Calibri" panose="020F0502020204030204" pitchFamily="34" charset="0"/>
                <a:cs typeface="Calibri" panose="020F0502020204030204" pitchFamily="34" charset="0"/>
              </a:rPr>
              <a:t>Lands Maintenance Fund.  </a:t>
            </a:r>
          </a:p>
          <a:p>
            <a:pPr marL="0" indent="0">
              <a:buNone/>
            </a:pPr>
            <a:endParaRPr lang="en-GB" dirty="0"/>
          </a:p>
        </p:txBody>
      </p:sp>
      <p:sp>
        <p:nvSpPr>
          <p:cNvPr id="3" name="TextBox 2">
            <a:extLst>
              <a:ext uri="{FF2B5EF4-FFF2-40B4-BE49-F238E27FC236}">
                <a16:creationId xmlns:a16="http://schemas.microsoft.com/office/drawing/2014/main" id="{75C6834C-F606-96C1-B6C8-7FAB11851610}"/>
              </a:ext>
            </a:extLst>
          </p:cNvPr>
          <p:cNvSpPr txBox="1"/>
          <p:nvPr/>
        </p:nvSpPr>
        <p:spPr>
          <a:xfrm>
            <a:off x="4759432" y="515144"/>
            <a:ext cx="2446888" cy="646331"/>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Management of Funds </a:t>
            </a:r>
          </a:p>
          <a:p>
            <a:endParaRPr lang="en-GB" dirty="0"/>
          </a:p>
        </p:txBody>
      </p:sp>
    </p:spTree>
    <p:extLst>
      <p:ext uri="{BB962C8B-B14F-4D97-AF65-F5344CB8AC3E}">
        <p14:creationId xmlns:p14="http://schemas.microsoft.com/office/powerpoint/2010/main" val="1602269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842E9-E3F1-12AF-78CC-087A65C7412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AB9050-A3EF-0B7C-CB82-48BC582EC3A9}"/>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7620F28-43D8-6874-7336-F8808D31F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8F9F064B-3381-FE63-5A47-A4662B7B3219}"/>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5122" name="Picture 2">
            <a:extLst>
              <a:ext uri="{FF2B5EF4-FFF2-40B4-BE49-F238E27FC236}">
                <a16:creationId xmlns:a16="http://schemas.microsoft.com/office/drawing/2014/main" id="{5DDCBBE7-F579-1130-150E-B14FE92F8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8975" y="1566863"/>
            <a:ext cx="5734050" cy="5010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32E1795-8C97-7D37-A3FA-1FB5BF4AEB15}"/>
              </a:ext>
            </a:extLst>
          </p:cNvPr>
          <p:cNvSpPr txBox="1"/>
          <p:nvPr/>
        </p:nvSpPr>
        <p:spPr>
          <a:xfrm>
            <a:off x="4343400" y="723900"/>
            <a:ext cx="3168881" cy="707886"/>
          </a:xfrm>
          <a:prstGeom prst="rect">
            <a:avLst/>
          </a:prstGeom>
          <a:no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Charity Commission Website</a:t>
            </a:r>
          </a:p>
          <a:p>
            <a:r>
              <a:rPr lang="en-GB" sz="2000" dirty="0">
                <a:latin typeface="Calibri" panose="020F0502020204030204" pitchFamily="34" charset="0"/>
                <a:ea typeface="Calibri" panose="020F0502020204030204" pitchFamily="34" charset="0"/>
                <a:cs typeface="Calibri" panose="020F0502020204030204" pitchFamily="34" charset="0"/>
              </a:rPr>
              <a:t>Governance Page</a:t>
            </a:r>
          </a:p>
        </p:txBody>
      </p:sp>
    </p:spTree>
    <p:extLst>
      <p:ext uri="{BB962C8B-B14F-4D97-AF65-F5344CB8AC3E}">
        <p14:creationId xmlns:p14="http://schemas.microsoft.com/office/powerpoint/2010/main" val="1110840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FFAB4-11B6-7429-0677-6995EE3A297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8613839-EB17-F3E1-CB38-7D539636C4B1}"/>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3" name="Content Placeholder 2" descr="A book on a table&#10;&#10;AI-generated content may be incorrect.">
            <a:extLst>
              <a:ext uri="{FF2B5EF4-FFF2-40B4-BE49-F238E27FC236}">
                <a16:creationId xmlns:a16="http://schemas.microsoft.com/office/drawing/2014/main" id="{B3C24F90-C0E2-F599-D38C-1ABD6B5430A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435350" y="1728788"/>
            <a:ext cx="5588000" cy="4190999"/>
          </a:xfrm>
        </p:spPr>
      </p:pic>
      <p:pic>
        <p:nvPicPr>
          <p:cNvPr id="4" name="Picture 3">
            <a:extLst>
              <a:ext uri="{FF2B5EF4-FFF2-40B4-BE49-F238E27FC236}">
                <a16:creationId xmlns:a16="http://schemas.microsoft.com/office/drawing/2014/main" id="{9C422F85-3D19-1497-E330-D9878F76A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7152A835-E4F9-84B6-1E2B-C8701E24D61D}"/>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Tree>
    <p:extLst>
      <p:ext uri="{BB962C8B-B14F-4D97-AF65-F5344CB8AC3E}">
        <p14:creationId xmlns:p14="http://schemas.microsoft.com/office/powerpoint/2010/main" val="2401461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8D106-B64E-DC7E-B9F7-AF3585854474}"/>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73BA227-F5F1-B76A-95FA-000CAE04C3C0}"/>
              </a:ext>
            </a:extLst>
          </p:cNvPr>
          <p:cNvSpPr>
            <a:spLocks noGrp="1"/>
          </p:cNvSpPr>
          <p:nvPr>
            <p:ph idx="1"/>
          </p:nvPr>
        </p:nvSpPr>
        <p:spPr/>
        <p:txBody>
          <a:bodyPr>
            <a:normAutofit/>
          </a:bodyPr>
          <a:lstStyle/>
          <a:p>
            <a:pPr marL="0" indent="0" fontAlgn="base">
              <a:buNone/>
            </a:pPr>
            <a:r>
              <a:rPr lang="en-US" sz="2000" dirty="0">
                <a:latin typeface="Calibri" panose="020F0502020204030204" pitchFamily="34" charset="0"/>
                <a:ea typeface="Calibri" panose="020F0502020204030204" pitchFamily="34" charset="0"/>
                <a:cs typeface="Calibri" panose="020F0502020204030204" pitchFamily="34" charset="0"/>
              </a:rPr>
              <a:t>ONS wrote to the Trust on 5 June 2025: </a:t>
            </a:r>
          </a:p>
          <a:p>
            <a:pPr marL="0" indent="0" fontAlgn="base">
              <a:buNone/>
            </a:pPr>
            <a:r>
              <a:rPr lang="en-US" sz="2000" dirty="0">
                <a:latin typeface="Calibri" panose="020F0502020204030204" pitchFamily="34" charset="0"/>
                <a:ea typeface="Calibri" panose="020F0502020204030204" pitchFamily="34" charset="0"/>
                <a:cs typeface="Calibri" panose="020F0502020204030204" pitchFamily="34" charset="0"/>
              </a:rPr>
              <a:t>“To clarify and allay your concerns, this formal classification has been undertaken purely for economic statistics purposes and should not impact on your </a:t>
            </a:r>
            <a:r>
              <a:rPr lang="en-US" sz="2000" dirty="0" err="1">
                <a:latin typeface="Calibri" panose="020F0502020204030204" pitchFamily="34" charset="0"/>
                <a:ea typeface="Calibri" panose="020F0502020204030204" pitchFamily="34" charset="0"/>
                <a:cs typeface="Calibri" panose="020F0502020204030204" pitchFamily="34" charset="0"/>
              </a:rPr>
              <a:t>organisation’s</a:t>
            </a:r>
            <a:r>
              <a:rPr lang="en-US" sz="2000" dirty="0">
                <a:latin typeface="Calibri" panose="020F0502020204030204" pitchFamily="34" charset="0"/>
                <a:ea typeface="Calibri" panose="020F0502020204030204" pitchFamily="34" charset="0"/>
                <a:cs typeface="Calibri" panose="020F0502020204030204" pitchFamily="34" charset="0"/>
              </a:rPr>
              <a:t> day to day activities.” </a:t>
            </a:r>
          </a:p>
          <a:p>
            <a:pPr marL="0" indent="0" fontAlgn="base">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fontAlgn="base">
              <a:buNone/>
            </a:pPr>
            <a:r>
              <a:rPr lang="en-US" sz="2000" dirty="0">
                <a:latin typeface="Calibri" panose="020F0502020204030204" pitchFamily="34" charset="0"/>
                <a:ea typeface="Calibri" panose="020F0502020204030204" pitchFamily="34" charset="0"/>
                <a:cs typeface="Calibri" panose="020F0502020204030204" pitchFamily="34" charset="0"/>
              </a:rPr>
              <a:t>And their website says: </a:t>
            </a:r>
          </a:p>
          <a:p>
            <a:pPr marL="0" indent="0" fontAlgn="base">
              <a:buNone/>
            </a:pPr>
            <a:r>
              <a:rPr lang="en-US" sz="2000" dirty="0">
                <a:latin typeface="Calibri" panose="020F0502020204030204" pitchFamily="34" charset="0"/>
                <a:ea typeface="Calibri" panose="020F0502020204030204" pitchFamily="34" charset="0"/>
                <a:cs typeface="Calibri" panose="020F0502020204030204" pitchFamily="34" charset="0"/>
              </a:rPr>
              <a:t>It is very important to note that decisions we take such as these are purely for the purpose of compiling economic statistics. Classification decisions do not affect the legal status or ownership of an entity.  </a:t>
            </a:r>
          </a:p>
          <a:p>
            <a:pPr marL="0" indent="0">
              <a:buNone/>
            </a:pPr>
            <a:endParaRPr lang="en-GB" dirty="0"/>
          </a:p>
        </p:txBody>
      </p:sp>
      <p:pic>
        <p:nvPicPr>
          <p:cNvPr id="4" name="Picture 3">
            <a:extLst>
              <a:ext uri="{FF2B5EF4-FFF2-40B4-BE49-F238E27FC236}">
                <a16:creationId xmlns:a16="http://schemas.microsoft.com/office/drawing/2014/main" id="{94436E20-755E-B915-EBC5-6C902AC1C3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241A0323-1262-DB80-8753-4B75D524ED0A}"/>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25F387AB-657F-3FE5-9F81-5B0BFC250391}"/>
              </a:ext>
            </a:extLst>
          </p:cNvPr>
          <p:cNvSpPr txBox="1"/>
          <p:nvPr/>
        </p:nvSpPr>
        <p:spPr>
          <a:xfrm>
            <a:off x="3860783" y="840414"/>
            <a:ext cx="5622565" cy="400110"/>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Effect of registration by Office for National Statistics </a:t>
            </a:r>
            <a:endParaRPr lang="en-GB"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608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A65C4-7D50-1904-77DA-AF8705E0B0A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40F954-45E2-F011-AAA3-995A7D73F1E7}"/>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9A94AFA-7C6F-8905-691A-7F0F7B7772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564AC6AC-4814-BEF2-24AA-6073015BD2BD}"/>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AD217DDE-7C1C-EBDA-B223-93C26BAE5FB2}"/>
              </a:ext>
            </a:extLst>
          </p:cNvPr>
          <p:cNvSpPr txBox="1"/>
          <p:nvPr/>
        </p:nvSpPr>
        <p:spPr>
          <a:xfrm>
            <a:off x="0" y="1923611"/>
            <a:ext cx="3545522" cy="646331"/>
          </a:xfrm>
          <a:prstGeom prst="rect">
            <a:avLst/>
          </a:prstGeom>
          <a:noFill/>
        </p:spPr>
        <p:txBody>
          <a:bodyPr wrap="non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MHT Charity Commission Scheme</a:t>
            </a:r>
          </a:p>
          <a:p>
            <a:r>
              <a:rPr lang="en-GB" dirty="0">
                <a:latin typeface="Calibri" panose="020F0502020204030204" pitchFamily="34" charset="0"/>
                <a:ea typeface="Calibri" panose="020F0502020204030204" pitchFamily="34" charset="0"/>
                <a:cs typeface="Calibri" panose="020F0502020204030204" pitchFamily="34" charset="0"/>
              </a:rPr>
              <a:t>2019 Public Consultation Document</a:t>
            </a:r>
          </a:p>
        </p:txBody>
      </p:sp>
      <p:pic>
        <p:nvPicPr>
          <p:cNvPr id="7" name="Picture 6" descr="A phone screen shot of a bench on a hill&#10;&#10;AI-generated content may be incorrect.">
            <a:extLst>
              <a:ext uri="{FF2B5EF4-FFF2-40B4-BE49-F238E27FC236}">
                <a16:creationId xmlns:a16="http://schemas.microsoft.com/office/drawing/2014/main" id="{F50B1701-CD8B-0C58-A64C-FB84859901D0}"/>
              </a:ext>
            </a:extLst>
          </p:cNvPr>
          <p:cNvPicPr>
            <a:picLocks noChangeAspect="1"/>
          </p:cNvPicPr>
          <p:nvPr/>
        </p:nvPicPr>
        <p:blipFill>
          <a:blip r:embed="rId4"/>
          <a:stretch>
            <a:fillRect/>
          </a:stretch>
        </p:blipFill>
        <p:spPr>
          <a:xfrm>
            <a:off x="3635803" y="0"/>
            <a:ext cx="4920394" cy="6858000"/>
          </a:xfrm>
          <a:prstGeom prst="rect">
            <a:avLst/>
          </a:prstGeom>
        </p:spPr>
      </p:pic>
    </p:spTree>
    <p:extLst>
      <p:ext uri="{BB962C8B-B14F-4D97-AF65-F5344CB8AC3E}">
        <p14:creationId xmlns:p14="http://schemas.microsoft.com/office/powerpoint/2010/main" val="862382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BB3F0-3BF9-F0CB-2670-3465D227BD7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E63A0B-CFC4-7A47-5BF7-C496680FDF16}"/>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66FB525B-D943-3B9A-A919-F51CE3E4D397}"/>
              </a:ext>
            </a:extLst>
          </p:cNvPr>
          <p:cNvSpPr>
            <a:spLocks noGrp="1"/>
          </p:cNvSpPr>
          <p:nvPr>
            <p:ph idx="1"/>
          </p:nvPr>
        </p:nvSpPr>
        <p:spPr>
          <a:xfrm>
            <a:off x="838200" y="1581912"/>
            <a:ext cx="10515600" cy="4791456"/>
          </a:xfrm>
        </p:spPr>
        <p:txBody>
          <a:bodyPr>
            <a:normAutofit fontScale="55000" lnSpcReduction="20000"/>
          </a:bodyPr>
          <a:lstStyle/>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a:t>
            </a:r>
            <a:r>
              <a:rPr lang="en-US" i="1" dirty="0">
                <a:latin typeface="Calibri" panose="020F0502020204030204" pitchFamily="34" charset="0"/>
                <a:ea typeface="Calibri" panose="020F0502020204030204" pitchFamily="34" charset="0"/>
                <a:cs typeface="Calibri" panose="020F0502020204030204" pitchFamily="34" charset="0"/>
              </a:rPr>
              <a:t>The Commission met with Malvern Hills Conservators (MHC) in late 2016 in relation to changes the charity were considering making to improve their governance arrangements and </a:t>
            </a:r>
            <a:r>
              <a:rPr lang="en-US" i="1" dirty="0" err="1">
                <a:latin typeface="Calibri" panose="020F0502020204030204" pitchFamily="34" charset="0"/>
                <a:ea typeface="Calibri" panose="020F0502020204030204" pitchFamily="34" charset="0"/>
                <a:cs typeface="Calibri" panose="020F0502020204030204" pitchFamily="34" charset="0"/>
              </a:rPr>
              <a:t>modernise</a:t>
            </a:r>
            <a:r>
              <a:rPr lang="en-US" i="1" dirty="0">
                <a:latin typeface="Calibri" panose="020F0502020204030204" pitchFamily="34" charset="0"/>
                <a:ea typeface="Calibri" panose="020F0502020204030204" pitchFamily="34" charset="0"/>
                <a:cs typeface="Calibri" panose="020F0502020204030204" pitchFamily="34" charset="0"/>
              </a:rPr>
              <a:t> the charity. These changes related to the five acts of parliament that govern the charity, which have been in operation since 1884.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At the time, and with the agreement of the Department for Digital, Media, Culture and Sport (DCMS) the Commission advised the charity to apply for a parliamentary scheme, to become effective via an Order by the Secretary of State for DCMS. MHC complied with this advice, preparing all relevant material for the scheme and, as advised, undertaking a public consultation, which took place between 2 September 2019 and 13 October 2019.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The amount of public interest the consultation generated was significant, particularly from precept payers of the charity, many of whom expressed concern about the proposed changes. It’s therefore been agreed by DCMS and the Commission, that these changes to the charity’s governing documents would now be best handled via a private bill, allowing greater scope for public scrutiny and debate than under a parliamentary scheme procedure. The charity has only recently been informed about the change in advice.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We understand this delay may be frustrating for people at the charity and others invested in the process, who want to see this issue resolved as quickly and as efficiently as possible. However, the significant amount of work undertaken by the charity in preparing for a parliamentary scheme will be relevant for preparing a private bill.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This charity manages a hugely significant and well-loved open space for the UK so it’s important to ensure that changes are made in the right way. The Commission and DCMS will therefore be supporting the charity as needed, as they pursue the next steps of this process.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Charity Commission for England and Wales </a:t>
            </a:r>
          </a:p>
          <a:p>
            <a:pPr marL="0" indent="0">
              <a:buNone/>
            </a:pPr>
            <a:r>
              <a:rPr lang="en-US" i="1" dirty="0">
                <a:latin typeface="Calibri" panose="020F0502020204030204" pitchFamily="34" charset="0"/>
                <a:ea typeface="Calibri" panose="020F0502020204030204" pitchFamily="34" charset="0"/>
                <a:cs typeface="Calibri" panose="020F0502020204030204" pitchFamily="34" charset="0"/>
              </a:rPr>
              <a:t>11 March 2020</a:t>
            </a:r>
            <a:r>
              <a:rPr lang="en-US" dirty="0">
                <a:latin typeface="Calibri" panose="020F0502020204030204" pitchFamily="34" charset="0"/>
                <a:ea typeface="Calibri" panose="020F0502020204030204" pitchFamily="34" charset="0"/>
                <a:cs typeface="Calibri" panose="020F0502020204030204" pitchFamily="34" charset="0"/>
              </a:rPr>
              <a:t>” </a:t>
            </a: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0426220-B651-071C-E79F-0A4446F175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D53B9A1-732C-41B0-EC96-60C9545A4B71}"/>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2" name="TextBox 1">
            <a:extLst>
              <a:ext uri="{FF2B5EF4-FFF2-40B4-BE49-F238E27FC236}">
                <a16:creationId xmlns:a16="http://schemas.microsoft.com/office/drawing/2014/main" id="{A8091CBD-F74E-9ED9-E8CF-7F7EE2103301}"/>
              </a:ext>
            </a:extLst>
          </p:cNvPr>
          <p:cNvSpPr txBox="1"/>
          <p:nvPr/>
        </p:nvSpPr>
        <p:spPr>
          <a:xfrm>
            <a:off x="2743544" y="982935"/>
            <a:ext cx="7044108" cy="677108"/>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Public statement provided by Charity Commission 11 March 2020 </a:t>
            </a:r>
          </a:p>
          <a:p>
            <a:endParaRPr lang="en-GB" dirty="0"/>
          </a:p>
        </p:txBody>
      </p:sp>
    </p:spTree>
    <p:extLst>
      <p:ext uri="{BB962C8B-B14F-4D97-AF65-F5344CB8AC3E}">
        <p14:creationId xmlns:p14="http://schemas.microsoft.com/office/powerpoint/2010/main" val="1457382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D411-394A-93F0-E5F2-DA1EDF01C44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C72381F-F709-2886-9743-13F6DD5276D0}"/>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8E3C6A0-6C7D-A7B9-EEC0-6E1FF19446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2B240103-7359-7C05-A470-1E84ABBC7CA7}"/>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6F96D34A-0F16-8E8A-643C-A31F80A20488}"/>
              </a:ext>
            </a:extLst>
          </p:cNvPr>
          <p:cNvSpPr txBox="1"/>
          <p:nvPr/>
        </p:nvSpPr>
        <p:spPr>
          <a:xfrm>
            <a:off x="329185" y="3105834"/>
            <a:ext cx="4453128" cy="646331"/>
          </a:xfrm>
          <a:prstGeom prst="rect">
            <a:avLst/>
          </a:prstGeom>
          <a:noFill/>
        </p:spPr>
        <p:txBody>
          <a:bodyPr wrap="squar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Public consultation on a proposed Parliamentary Bill (2024) </a:t>
            </a:r>
          </a:p>
        </p:txBody>
      </p:sp>
      <p:pic>
        <p:nvPicPr>
          <p:cNvPr id="7" name="Picture 6" descr="A person and person holding hands walking on a grassy hill&#10;&#10;AI-generated content may be incorrect.">
            <a:extLst>
              <a:ext uri="{FF2B5EF4-FFF2-40B4-BE49-F238E27FC236}">
                <a16:creationId xmlns:a16="http://schemas.microsoft.com/office/drawing/2014/main" id="{929C0952-ACBF-C0A3-9FCF-8E7A1627C3EC}"/>
              </a:ext>
            </a:extLst>
          </p:cNvPr>
          <p:cNvPicPr>
            <a:picLocks noChangeAspect="1"/>
          </p:cNvPicPr>
          <p:nvPr/>
        </p:nvPicPr>
        <p:blipFill>
          <a:blip r:embed="rId4"/>
          <a:stretch>
            <a:fillRect/>
          </a:stretch>
        </p:blipFill>
        <p:spPr>
          <a:xfrm>
            <a:off x="3662908" y="0"/>
            <a:ext cx="4866184" cy="6858000"/>
          </a:xfrm>
          <a:prstGeom prst="rect">
            <a:avLst/>
          </a:prstGeom>
        </p:spPr>
      </p:pic>
    </p:spTree>
    <p:extLst>
      <p:ext uri="{BB962C8B-B14F-4D97-AF65-F5344CB8AC3E}">
        <p14:creationId xmlns:p14="http://schemas.microsoft.com/office/powerpoint/2010/main" val="859596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526AF-0148-FF3F-36B8-434090F724C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456D2A-E74A-1A25-AEFD-8A9A1C9360B8}"/>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E73D112-31BD-1FB2-BAE7-3A4A4CCFB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17C792AA-9E46-050D-9DF7-8BDB7F0B26A0}"/>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8" name="TextBox 7">
            <a:extLst>
              <a:ext uri="{FF2B5EF4-FFF2-40B4-BE49-F238E27FC236}">
                <a16:creationId xmlns:a16="http://schemas.microsoft.com/office/drawing/2014/main" id="{F2E3E0BE-F5AE-3139-9EDA-5FDD421FCC96}"/>
              </a:ext>
            </a:extLst>
          </p:cNvPr>
          <p:cNvSpPr txBox="1"/>
          <p:nvPr/>
        </p:nvSpPr>
        <p:spPr>
          <a:xfrm>
            <a:off x="285492" y="3059668"/>
            <a:ext cx="3171702" cy="923330"/>
          </a:xfrm>
          <a:prstGeom prst="rect">
            <a:avLst/>
          </a:prstGeom>
          <a:noFill/>
        </p:spPr>
        <p:txBody>
          <a:bodyPr wrap="non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Trustees – Date of Appointment</a:t>
            </a:r>
          </a:p>
          <a:p>
            <a:r>
              <a:rPr lang="en-US" dirty="0">
                <a:solidFill>
                  <a:schemeClr val="accent4">
                    <a:lumMod val="60000"/>
                    <a:lumOff val="40000"/>
                  </a:schemeClr>
                </a:solidFill>
                <a:latin typeface="Calibri" panose="020F0502020204030204" pitchFamily="34" charset="0"/>
                <a:ea typeface="Calibri" panose="020F0502020204030204" pitchFamily="34" charset="0"/>
                <a:cs typeface="Calibri" panose="020F0502020204030204" pitchFamily="34" charset="0"/>
              </a:rPr>
              <a:t>Blue text </a:t>
            </a:r>
            <a:r>
              <a:rPr lang="en-US" dirty="0">
                <a:latin typeface="Calibri" panose="020F0502020204030204" pitchFamily="34" charset="0"/>
                <a:ea typeface="Calibri" panose="020F0502020204030204" pitchFamily="34" charset="0"/>
                <a:cs typeface="Calibri" panose="020F0502020204030204" pitchFamily="34" charset="0"/>
              </a:rPr>
              <a:t>indicates Petitioner </a:t>
            </a:r>
          </a:p>
          <a:p>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screenshot of a computer&#10;&#10;AI-generated content may be incorrect.">
            <a:extLst>
              <a:ext uri="{FF2B5EF4-FFF2-40B4-BE49-F238E27FC236}">
                <a16:creationId xmlns:a16="http://schemas.microsoft.com/office/drawing/2014/main" id="{27A5068A-ED4A-BE54-7B1B-FB65F65AE02A}"/>
              </a:ext>
            </a:extLst>
          </p:cNvPr>
          <p:cNvPicPr>
            <a:picLocks noChangeAspect="1"/>
          </p:cNvPicPr>
          <p:nvPr/>
        </p:nvPicPr>
        <p:blipFill>
          <a:blip r:embed="rId4"/>
          <a:stretch>
            <a:fillRect/>
          </a:stretch>
        </p:blipFill>
        <p:spPr>
          <a:xfrm>
            <a:off x="4048836" y="0"/>
            <a:ext cx="4094328" cy="6858000"/>
          </a:xfrm>
          <a:prstGeom prst="rect">
            <a:avLst/>
          </a:prstGeom>
        </p:spPr>
      </p:pic>
    </p:spTree>
    <p:extLst>
      <p:ext uri="{BB962C8B-B14F-4D97-AF65-F5344CB8AC3E}">
        <p14:creationId xmlns:p14="http://schemas.microsoft.com/office/powerpoint/2010/main" val="861228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EB1B7-0562-6F3B-B2B1-40572C56579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6C2AE31-7D68-65C2-FAB5-C88958ED3084}"/>
              </a:ext>
            </a:extLst>
          </p:cNvPr>
          <p:cNvSpPr>
            <a:spLocks noGrp="1"/>
          </p:cNvSpPr>
          <p:nvPr>
            <p:ph type="title"/>
          </p:nvPr>
        </p:nvSpPr>
        <p:spPr>
          <a:xfrm>
            <a:off x="1055878" y="183943"/>
            <a:ext cx="10515600" cy="1325563"/>
          </a:xfrm>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1EA5F04-FA71-ADCA-C335-B66F22150C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90FED51-CD8B-B35A-8F04-14DCEC03650E}"/>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6146" name="Picture 2">
            <a:extLst>
              <a:ext uri="{FF2B5EF4-FFF2-40B4-BE49-F238E27FC236}">
                <a16:creationId xmlns:a16="http://schemas.microsoft.com/office/drawing/2014/main" id="{B02BB079-7B96-C2D9-6D19-134E3C899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8975" y="2055813"/>
            <a:ext cx="5734050" cy="6286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FD8CB9B9-4675-12A8-5AEC-7544825CA3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8975" y="2684463"/>
            <a:ext cx="5734050" cy="39433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8E4AE19-C467-5A9F-08DE-B61D63A267B8}"/>
              </a:ext>
            </a:extLst>
          </p:cNvPr>
          <p:cNvSpPr txBox="1"/>
          <p:nvPr/>
        </p:nvSpPr>
        <p:spPr>
          <a:xfrm>
            <a:off x="4419600" y="593867"/>
            <a:ext cx="3959225" cy="369332"/>
          </a:xfrm>
          <a:prstGeom prst="rect">
            <a:avLst/>
          </a:prstGeom>
          <a:noFill/>
        </p:spPr>
        <p:txBody>
          <a:bodyPr wrap="non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Objects – Charity Commission Comment</a:t>
            </a:r>
          </a:p>
        </p:txBody>
      </p:sp>
      <p:sp>
        <p:nvSpPr>
          <p:cNvPr id="3" name="TextBox 2">
            <a:extLst>
              <a:ext uri="{FF2B5EF4-FFF2-40B4-BE49-F238E27FC236}">
                <a16:creationId xmlns:a16="http://schemas.microsoft.com/office/drawing/2014/main" id="{0E37F6CA-B879-C5C8-0136-71CB7D2EA993}"/>
              </a:ext>
            </a:extLst>
          </p:cNvPr>
          <p:cNvSpPr txBox="1"/>
          <p:nvPr/>
        </p:nvSpPr>
        <p:spPr>
          <a:xfrm>
            <a:off x="1162431" y="1647825"/>
            <a:ext cx="2879699" cy="369332"/>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MHT letter 25 October 2024 </a:t>
            </a:r>
            <a:endParaRPr lang="en-GB"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903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22412-AF39-B7BC-472E-EDAF68CBE6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0B2CBD5-4C5C-C253-95E5-43B55E831F4C}"/>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3EC8971-C781-77C0-1165-813B9C509E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9700233-F140-ECF2-F174-3172F0AEE508}"/>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2" name="TextBox 1">
            <a:extLst>
              <a:ext uri="{FF2B5EF4-FFF2-40B4-BE49-F238E27FC236}">
                <a16:creationId xmlns:a16="http://schemas.microsoft.com/office/drawing/2014/main" id="{BDF105EC-0361-DFF6-E394-DCBD6B3DE9CB}"/>
              </a:ext>
            </a:extLst>
          </p:cNvPr>
          <p:cNvSpPr txBox="1"/>
          <p:nvPr/>
        </p:nvSpPr>
        <p:spPr>
          <a:xfrm>
            <a:off x="4419600" y="593867"/>
            <a:ext cx="5045548" cy="369332"/>
          </a:xfrm>
          <a:prstGeom prst="rect">
            <a:avLst/>
          </a:prstGeom>
          <a:noFill/>
        </p:spPr>
        <p:txBody>
          <a:bodyPr wrap="non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Objects – Charity Commission Comment, Continued</a:t>
            </a:r>
          </a:p>
        </p:txBody>
      </p:sp>
      <p:pic>
        <p:nvPicPr>
          <p:cNvPr id="7170" name="Picture 2">
            <a:extLst>
              <a:ext uri="{FF2B5EF4-FFF2-40B4-BE49-F238E27FC236}">
                <a16:creationId xmlns:a16="http://schemas.microsoft.com/office/drawing/2014/main" id="{D13C94BF-2365-9B1E-2BAE-70815250A2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2483" y="2612755"/>
            <a:ext cx="9027033" cy="12595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1FB09E2-7824-A3B6-499A-C4682DF47C9C}"/>
              </a:ext>
            </a:extLst>
          </p:cNvPr>
          <p:cNvSpPr txBox="1"/>
          <p:nvPr/>
        </p:nvSpPr>
        <p:spPr>
          <a:xfrm>
            <a:off x="1162431" y="1647825"/>
            <a:ext cx="4516942" cy="369332"/>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Charity Commission letter 15 November 2024 </a:t>
            </a:r>
            <a:endParaRPr lang="en-GB"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6642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4E1E3-76FC-105E-BB1D-7DDA9F32ECD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392D0AB-A42E-624B-A6CF-7648CC4527F7}"/>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E310700-F7F3-64AF-A8EE-7B2B470125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51CE5444-E5BD-A832-2F8B-3372303F7C72}"/>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80BD8D18-5446-E189-C113-18EE2FD1C48D}"/>
              </a:ext>
            </a:extLst>
          </p:cNvPr>
          <p:cNvGraphicFramePr>
            <a:graphicFrameLocks noGrp="1"/>
          </p:cNvGraphicFramePr>
          <p:nvPr>
            <p:extLst>
              <p:ext uri="{D42A27DB-BD31-4B8C-83A1-F6EECF244321}">
                <p14:modId xmlns:p14="http://schemas.microsoft.com/office/powerpoint/2010/main" val="2843393359"/>
              </p:ext>
            </p:extLst>
          </p:nvPr>
        </p:nvGraphicFramePr>
        <p:xfrm>
          <a:off x="4596322" y="1422222"/>
          <a:ext cx="6437376" cy="4625944"/>
        </p:xfrm>
        <a:graphic>
          <a:graphicData uri="http://schemas.openxmlformats.org/drawingml/2006/table">
            <a:tbl>
              <a:tblPr/>
              <a:tblGrid>
                <a:gridCol w="1440080">
                  <a:extLst>
                    <a:ext uri="{9D8B030D-6E8A-4147-A177-3AD203B41FA5}">
                      <a16:colId xmlns:a16="http://schemas.microsoft.com/office/drawing/2014/main" val="3446522624"/>
                    </a:ext>
                  </a:extLst>
                </a:gridCol>
                <a:gridCol w="1192903">
                  <a:extLst>
                    <a:ext uri="{9D8B030D-6E8A-4147-A177-3AD203B41FA5}">
                      <a16:colId xmlns:a16="http://schemas.microsoft.com/office/drawing/2014/main" val="784088908"/>
                    </a:ext>
                  </a:extLst>
                </a:gridCol>
                <a:gridCol w="2074146">
                  <a:extLst>
                    <a:ext uri="{9D8B030D-6E8A-4147-A177-3AD203B41FA5}">
                      <a16:colId xmlns:a16="http://schemas.microsoft.com/office/drawing/2014/main" val="3915092183"/>
                    </a:ext>
                  </a:extLst>
                </a:gridCol>
                <a:gridCol w="1730247">
                  <a:extLst>
                    <a:ext uri="{9D8B030D-6E8A-4147-A177-3AD203B41FA5}">
                      <a16:colId xmlns:a16="http://schemas.microsoft.com/office/drawing/2014/main" val="2540165462"/>
                    </a:ext>
                  </a:extLst>
                </a:gridCol>
              </a:tblGrid>
              <a:tr h="659726">
                <a:tc>
                  <a:txBody>
                    <a:bodyPr/>
                    <a:lstStyle/>
                    <a:p>
                      <a:pPr algn="l" rtl="0" fontAlgn="base">
                        <a:lnSpc>
                          <a:spcPts val="1350"/>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Parish/Ward </a:t>
                      </a:r>
                      <a:endParaRPr lang="en-GB" sz="1800" b="0" i="0" dirty="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E5A1"/>
                    </a:solidFill>
                  </a:tcPr>
                </a:tc>
                <a:tc>
                  <a:txBody>
                    <a:bodyPr/>
                    <a:lstStyle/>
                    <a:p>
                      <a:pPr algn="l" rtl="0" fontAlgn="base">
                        <a:lnSpc>
                          <a:spcPts val="1350"/>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Number electors (end of 2025) </a:t>
                      </a:r>
                      <a:endParaRPr lang="en-US"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E5A1"/>
                    </a:solid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Number trustees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E5A1"/>
                    </a:solidFill>
                  </a:tcPr>
                </a:tc>
                <a:tc>
                  <a:txBody>
                    <a:bodyPr/>
                    <a:lstStyle/>
                    <a:p>
                      <a:pPr algn="l" rtl="0" fontAlgn="base">
                        <a:lnSpc>
                          <a:spcPts val="1350"/>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Electors per trustee </a:t>
                      </a:r>
                      <a:endParaRPr lang="en-GB" sz="1800" b="0" i="0" dirty="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3E5A1"/>
                    </a:solidFill>
                  </a:tcPr>
                </a:tc>
                <a:extLst>
                  <a:ext uri="{0D108BD9-81ED-4DB2-BD59-A6C34878D82A}">
                    <a16:rowId xmlns:a16="http://schemas.microsoft.com/office/drawing/2014/main" val="3361419767"/>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Guarlford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207 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207 </a:t>
                      </a:r>
                      <a:endParaRPr lang="en-GB" sz="1800" b="0" i="0" dirty="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669425"/>
                  </a:ext>
                </a:extLst>
              </a:tr>
              <a:tr h="659726">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Mathon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241 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endParaRPr lang="en-US" sz="1800" b="0" i="0">
                        <a:effectLst/>
                        <a:latin typeface="Calibri" panose="020F0502020204030204" pitchFamily="34" charset="0"/>
                        <a:ea typeface="Calibri" panose="020F0502020204030204" pitchFamily="34" charset="0"/>
                        <a:cs typeface="Calibri" panose="020F0502020204030204" pitchFamily="34" charset="0"/>
                      </a:endParaRPr>
                    </a:p>
                    <a:p>
                      <a:pPr algn="l" rtl="0" fontAlgn="base">
                        <a:lnSpc>
                          <a:spcPts val="1350"/>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(one appointed one elected) </a:t>
                      </a:r>
                      <a:endParaRPr lang="en-US"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121 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520954"/>
                  </a:ext>
                </a:extLst>
              </a:tr>
              <a:tr h="659726">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Colwall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2036 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3  </a:t>
                      </a:r>
                      <a:endParaRPr lang="en-US" sz="1800" b="0" i="0">
                        <a:effectLst/>
                        <a:latin typeface="Calibri" panose="020F0502020204030204" pitchFamily="34" charset="0"/>
                        <a:ea typeface="Calibri" panose="020F0502020204030204" pitchFamily="34" charset="0"/>
                        <a:cs typeface="Calibri" panose="020F0502020204030204" pitchFamily="34" charset="0"/>
                      </a:endParaRPr>
                    </a:p>
                    <a:p>
                      <a:pPr algn="l" rtl="0" fontAlgn="base">
                        <a:lnSpc>
                          <a:spcPts val="1350"/>
                        </a:lnSpc>
                        <a:buNone/>
                      </a:pPr>
                      <a:r>
                        <a:rPr lang="en-US"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(two elected one appointed) </a:t>
                      </a:r>
                      <a:endParaRPr lang="en-US"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679 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7503894"/>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Wells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2463 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2463 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5466946"/>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Priory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3243 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3243 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1680330"/>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West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3196 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3196 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21325"/>
                  </a:ext>
                </a:extLst>
              </a:tr>
              <a:tr h="471794">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Dyson Perrins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3509 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3509 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5473519"/>
                  </a:ext>
                </a:extLst>
              </a:tr>
              <a:tr h="471794">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Pickersleigh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4461 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4461 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3155851"/>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Link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4992 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4992 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800406"/>
                  </a:ext>
                </a:extLst>
              </a:tr>
              <a:tr h="283863">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Chase ward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5117 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en-GB" sz="1800" b="0" i="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350"/>
                        </a:lnSpc>
                        <a:buNone/>
                      </a:pPr>
                      <a:r>
                        <a:rPr lang="en-GB" sz="12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5117 </a:t>
                      </a:r>
                      <a:endParaRPr lang="en-GB" sz="1800" b="0" i="0" dirty="0">
                        <a:effectLst/>
                        <a:latin typeface="Calibri" panose="020F0502020204030204" pitchFamily="34" charset="0"/>
                        <a:ea typeface="Calibri" panose="020F0502020204030204" pitchFamily="34" charset="0"/>
                        <a:cs typeface="Calibri" panose="020F0502020204030204" pitchFamily="34" charset="0"/>
                      </a:endParaRPr>
                    </a:p>
                  </a:txBody>
                  <a:tcPr marL="90758" marR="90758" marT="45379" marB="453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8330436"/>
                  </a:ext>
                </a:extLst>
              </a:tr>
            </a:tbl>
          </a:graphicData>
        </a:graphic>
      </p:graphicFrame>
      <p:sp>
        <p:nvSpPr>
          <p:cNvPr id="3" name="TextBox 2">
            <a:extLst>
              <a:ext uri="{FF2B5EF4-FFF2-40B4-BE49-F238E27FC236}">
                <a16:creationId xmlns:a16="http://schemas.microsoft.com/office/drawing/2014/main" id="{6F88F929-DD78-4F34-E565-7DF0C1FADB5B}"/>
              </a:ext>
            </a:extLst>
          </p:cNvPr>
          <p:cNvSpPr txBox="1"/>
          <p:nvPr/>
        </p:nvSpPr>
        <p:spPr>
          <a:xfrm>
            <a:off x="1" y="1582478"/>
            <a:ext cx="4596322" cy="2031325"/>
          </a:xfrm>
          <a:prstGeom prst="rect">
            <a:avLst/>
          </a:prstGeom>
          <a:noFill/>
        </p:spPr>
        <p:txBody>
          <a:bodyPr wrap="square" rtlCol="0">
            <a:spAutoFit/>
          </a:bodyPr>
          <a:lstStyle/>
          <a:p>
            <a:pPr fontAlgn="base"/>
            <a:r>
              <a:rPr lang="en-US" dirty="0">
                <a:latin typeface="Calibri" panose="020F0502020204030204" pitchFamily="34" charset="0"/>
                <a:ea typeface="Calibri" panose="020F0502020204030204" pitchFamily="34" charset="0"/>
                <a:cs typeface="Calibri" panose="020F0502020204030204" pitchFamily="34" charset="0"/>
              </a:rPr>
              <a:t>Appointment of trustees to the Board of Malvern Hills Trust </a:t>
            </a:r>
          </a:p>
          <a:p>
            <a:pPr fontAlgn="base"/>
            <a:r>
              <a:rPr lang="en-US" dirty="0">
                <a:latin typeface="Calibri" panose="020F0502020204030204" pitchFamily="34" charset="0"/>
                <a:ea typeface="Calibri" panose="020F0502020204030204" pitchFamily="34" charset="0"/>
                <a:cs typeface="Calibri" panose="020F0502020204030204" pitchFamily="34" charset="0"/>
              </a:rPr>
              <a:t> </a:t>
            </a:r>
          </a:p>
          <a:p>
            <a:pPr fontAlgn="base"/>
            <a:r>
              <a:rPr lang="en-US" b="1" dirty="0">
                <a:latin typeface="Calibri" panose="020F0502020204030204" pitchFamily="34" charset="0"/>
                <a:ea typeface="Calibri" panose="020F0502020204030204" pitchFamily="34" charset="0"/>
                <a:cs typeface="Calibri" panose="020F0502020204030204" pitchFamily="34" charset="0"/>
              </a:rPr>
              <a:t>Total number of trustees (elected and appointed) by electoral area (showing voter numbers)</a:t>
            </a:r>
            <a:r>
              <a:rPr lang="en-US" dirty="0">
                <a:latin typeface="Calibri" panose="020F0502020204030204" pitchFamily="34" charset="0"/>
                <a:ea typeface="Calibri" panose="020F0502020204030204" pitchFamily="34" charset="0"/>
                <a:cs typeface="Calibri" panose="020F0502020204030204" pitchFamily="34" charset="0"/>
              </a:rPr>
              <a:t> </a:t>
            </a:r>
          </a:p>
          <a:p>
            <a:endParaRPr lang="en-GB" dirty="0"/>
          </a:p>
        </p:txBody>
      </p:sp>
    </p:spTree>
    <p:extLst>
      <p:ext uri="{BB962C8B-B14F-4D97-AF65-F5344CB8AC3E}">
        <p14:creationId xmlns:p14="http://schemas.microsoft.com/office/powerpoint/2010/main" val="3384944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F3CE6-6B0B-5A32-E7D2-DB0D94810F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9B700AC-016C-25F0-BDA4-BF408B5869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95C00EBF-61F0-99E5-32BD-1D20EC915A7A}"/>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sp>
        <p:nvSpPr>
          <p:cNvPr id="10" name="Text Placeholder 1">
            <a:extLst>
              <a:ext uri="{FF2B5EF4-FFF2-40B4-BE49-F238E27FC236}">
                <a16:creationId xmlns:a16="http://schemas.microsoft.com/office/drawing/2014/main" id="{2A3B1840-64C4-6D3F-AC8D-4E51A1CD8463}"/>
              </a:ext>
            </a:extLst>
          </p:cNvPr>
          <p:cNvSpPr txBox="1">
            <a:spLocks/>
          </p:cNvSpPr>
          <p:nvPr/>
        </p:nvSpPr>
        <p:spPr>
          <a:xfrm>
            <a:off x="1900555" y="1231638"/>
            <a:ext cx="8407400" cy="643890"/>
          </a:xfrm>
          <a:prstGeom prst="rect">
            <a:avLst/>
          </a:prstGeom>
          <a:noFill/>
          <a:ln w="0" cmpd="sng">
            <a:noFill/>
            <a:prstDash val="solid"/>
          </a:ln>
        </p:spPr>
        <p:txBody>
          <a:bodyPr vert="horz" lIns="0" tIns="33655" rIns="0" bIns="0" rtlCol="0" anchor="t"/>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400"/>
              </a:lnSpc>
            </a:pPr>
            <a:r>
              <a:rPr lang="en-US" sz="1450" b="1" spc="-20" dirty="0">
                <a:solidFill>
                  <a:srgbClr val="000000"/>
                </a:solidFill>
                <a:latin typeface="Calibri" panose="02020603050405020304" pitchFamily="2"/>
              </a:rPr>
              <a:t>Elections 2011 to present </a:t>
            </a:r>
          </a:p>
          <a:p>
            <a:pPr>
              <a:lnSpc>
                <a:spcPts val="1200"/>
              </a:lnSpc>
              <a:spcBef>
                <a:spcPts val="1170"/>
              </a:spcBef>
              <a:spcAft>
                <a:spcPts val="990"/>
              </a:spcAft>
            </a:pPr>
            <a:r>
              <a:rPr lang="en-US" spc="-5" dirty="0">
                <a:solidFill>
                  <a:srgbClr val="000000"/>
                </a:solidFill>
                <a:latin typeface="Calibri" panose="02020603050405020304" pitchFamily="2"/>
              </a:rPr>
              <a:t>2011 - 2014 </a:t>
            </a:r>
          </a:p>
        </p:txBody>
      </p:sp>
      <p:graphicFrame>
        <p:nvGraphicFramePr>
          <p:cNvPr id="11" name="Table 10">
            <a:extLst>
              <a:ext uri="{FF2B5EF4-FFF2-40B4-BE49-F238E27FC236}">
                <a16:creationId xmlns:a16="http://schemas.microsoft.com/office/drawing/2014/main" id="{39C99AFC-0637-E775-2892-48A95B9A25D7}"/>
              </a:ext>
            </a:extLst>
          </p:cNvPr>
          <p:cNvGraphicFramePr>
            <a:graphicFrameLocks noGrp="1"/>
          </p:cNvGraphicFramePr>
          <p:nvPr>
            <p:extLst>
              <p:ext uri="{D42A27DB-BD31-4B8C-83A1-F6EECF244321}">
                <p14:modId xmlns:p14="http://schemas.microsoft.com/office/powerpoint/2010/main" val="2221549682"/>
              </p:ext>
            </p:extLst>
          </p:nvPr>
        </p:nvGraphicFramePr>
        <p:xfrm>
          <a:off x="1900554" y="1884418"/>
          <a:ext cx="8825358" cy="3949455"/>
        </p:xfrm>
        <a:graphic>
          <a:graphicData uri="http://schemas.openxmlformats.org/drawingml/2006/table">
            <a:tbl>
              <a:tblPr/>
              <a:tblGrid>
                <a:gridCol w="1003155">
                  <a:extLst>
                    <a:ext uri="{9D8B030D-6E8A-4147-A177-3AD203B41FA5}">
                      <a16:colId xmlns:a16="http://schemas.microsoft.com/office/drawing/2014/main" val="20000"/>
                    </a:ext>
                  </a:extLst>
                </a:gridCol>
                <a:gridCol w="840192">
                  <a:extLst>
                    <a:ext uri="{9D8B030D-6E8A-4147-A177-3AD203B41FA5}">
                      <a16:colId xmlns:a16="http://schemas.microsoft.com/office/drawing/2014/main" val="20001"/>
                    </a:ext>
                  </a:extLst>
                </a:gridCol>
                <a:gridCol w="920338">
                  <a:extLst>
                    <a:ext uri="{9D8B030D-6E8A-4147-A177-3AD203B41FA5}">
                      <a16:colId xmlns:a16="http://schemas.microsoft.com/office/drawing/2014/main" val="20002"/>
                    </a:ext>
                  </a:extLst>
                </a:gridCol>
                <a:gridCol w="625135">
                  <a:extLst>
                    <a:ext uri="{9D8B030D-6E8A-4147-A177-3AD203B41FA5}">
                      <a16:colId xmlns:a16="http://schemas.microsoft.com/office/drawing/2014/main" val="20003"/>
                    </a:ext>
                  </a:extLst>
                </a:gridCol>
                <a:gridCol w="881601">
                  <a:extLst>
                    <a:ext uri="{9D8B030D-6E8A-4147-A177-3AD203B41FA5}">
                      <a16:colId xmlns:a16="http://schemas.microsoft.com/office/drawing/2014/main" val="20004"/>
                    </a:ext>
                  </a:extLst>
                </a:gridCol>
                <a:gridCol w="980447">
                  <a:extLst>
                    <a:ext uri="{9D8B030D-6E8A-4147-A177-3AD203B41FA5}">
                      <a16:colId xmlns:a16="http://schemas.microsoft.com/office/drawing/2014/main" val="20005"/>
                    </a:ext>
                  </a:extLst>
                </a:gridCol>
                <a:gridCol w="875590">
                  <a:extLst>
                    <a:ext uri="{9D8B030D-6E8A-4147-A177-3AD203B41FA5}">
                      <a16:colId xmlns:a16="http://schemas.microsoft.com/office/drawing/2014/main" val="20006"/>
                    </a:ext>
                  </a:extLst>
                </a:gridCol>
                <a:gridCol w="1009833">
                  <a:extLst>
                    <a:ext uri="{9D8B030D-6E8A-4147-A177-3AD203B41FA5}">
                      <a16:colId xmlns:a16="http://schemas.microsoft.com/office/drawing/2014/main" val="20007"/>
                    </a:ext>
                  </a:extLst>
                </a:gridCol>
                <a:gridCol w="919670">
                  <a:extLst>
                    <a:ext uri="{9D8B030D-6E8A-4147-A177-3AD203B41FA5}">
                      <a16:colId xmlns:a16="http://schemas.microsoft.com/office/drawing/2014/main" val="20008"/>
                    </a:ext>
                  </a:extLst>
                </a:gridCol>
                <a:gridCol w="769397">
                  <a:extLst>
                    <a:ext uri="{9D8B030D-6E8A-4147-A177-3AD203B41FA5}">
                      <a16:colId xmlns:a16="http://schemas.microsoft.com/office/drawing/2014/main" val="20009"/>
                    </a:ext>
                  </a:extLst>
                </a:gridCol>
              </a:tblGrid>
              <a:tr h="215366">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indent="0" algn="ctr">
                        <a:lnSpc>
                          <a:spcPts val="1200"/>
                        </a:lnSpc>
                        <a:spcBef>
                          <a:spcPts val="190"/>
                        </a:spcBef>
                        <a:spcAft>
                          <a:spcPts val="195"/>
                        </a:spcAft>
                      </a:pPr>
                      <a:r>
                        <a:rPr lang="en-US" sz="1200" spc="0">
                          <a:solidFill>
                            <a:srgbClr val="000000"/>
                          </a:solidFill>
                          <a:latin typeface="Calibri" panose="02020603050405020304" pitchFamily="2"/>
                        </a:rPr>
                        <a:t>2011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hMerge="1">
                  <a:txBody>
                    <a:bodyPr/>
                    <a:lstStyle/>
                    <a:p>
                      <a:endParaRPr/>
                    </a:p>
                  </a:txBody>
                  <a:tcPr/>
                </a:tc>
                <a:tc hMerge="1">
                  <a:txBody>
                    <a:bodyPr/>
                    <a:lstStyle/>
                    <a:p>
                      <a:endParaRPr/>
                    </a:p>
                  </a:txBody>
                  <a:tcPr/>
                </a:tc>
                <a:tc gridSpan="2">
                  <a:txBody>
                    <a:bodyPr/>
                    <a:lstStyle/>
                    <a:p>
                      <a:pPr marL="0" marR="0" indent="0" algn="ctr">
                        <a:lnSpc>
                          <a:spcPts val="1200"/>
                        </a:lnSpc>
                        <a:spcBef>
                          <a:spcPts val="190"/>
                        </a:spcBef>
                        <a:spcAft>
                          <a:spcPts val="195"/>
                        </a:spcAft>
                      </a:pPr>
                      <a:r>
                        <a:rPr lang="en-US" sz="1200" spc="0">
                          <a:solidFill>
                            <a:srgbClr val="000000"/>
                          </a:solidFill>
                          <a:latin typeface="Calibri" panose="02020603050405020304" pitchFamily="2"/>
                        </a:rPr>
                        <a:t>2011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0" indent="0" algn="ctr">
                        <a:lnSpc>
                          <a:spcPts val="1200"/>
                        </a:lnSpc>
                        <a:spcBef>
                          <a:spcPts val="190"/>
                        </a:spcBef>
                        <a:spcAft>
                          <a:spcPts val="195"/>
                        </a:spcAft>
                      </a:pPr>
                      <a:r>
                        <a:rPr lang="en-US" sz="1200" spc="0">
                          <a:solidFill>
                            <a:srgbClr val="000000"/>
                          </a:solidFill>
                          <a:latin typeface="Calibri" panose="02020603050405020304" pitchFamily="2"/>
                        </a:rPr>
                        <a:t>2014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extLst>
                  <a:ext uri="{0D108BD9-81ED-4DB2-BD59-A6C34878D82A}">
                    <a16:rowId xmlns:a16="http://schemas.microsoft.com/office/drawing/2014/main" val="10000"/>
                  </a:ext>
                </a:extLst>
              </a:tr>
              <a:tr h="387138">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68580" marR="0" indent="0" algn="l">
                        <a:lnSpc>
                          <a:spcPts val="1400"/>
                        </a:lnSpc>
                        <a:spcBef>
                          <a:spcPts val="0"/>
                        </a:spcBef>
                        <a:spcAft>
                          <a:spcPts val="115"/>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Byelection Colwall (1 vacancy )&amp; Mathon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73025" marR="0" indent="0" algn="l">
                        <a:lnSpc>
                          <a:spcPts val="1500"/>
                        </a:lnSpc>
                        <a:spcBef>
                          <a:spcPts val="0"/>
                        </a:spcBef>
                        <a:spcAft>
                          <a:spcPts val="144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Full Board </a:t>
                      </a:r>
                      <a:r>
                        <a:rPr lang="en-US" sz="1250" spc="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27/10/2011?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380365" indent="0" algn="r">
                        <a:lnSpc>
                          <a:spcPts val="1200"/>
                        </a:lnSpc>
                        <a:spcBef>
                          <a:spcPts val="165"/>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Byelection Chase </a:t>
                      </a:r>
                    </a:p>
                    <a:p>
                      <a:pPr marL="0" marR="608965" indent="0" algn="r">
                        <a:lnSpc>
                          <a:spcPts val="1200"/>
                        </a:lnSpc>
                        <a:spcBef>
                          <a:spcPts val="260"/>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1/12/11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76200" marR="0" indent="0" algn="l">
                        <a:lnSpc>
                          <a:spcPts val="1200"/>
                        </a:lnSpc>
                        <a:spcBef>
                          <a:spcPts val="165"/>
                        </a:spcBef>
                        <a:spcAft>
                          <a:spcPts val="158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By election Mathon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extLst>
                  <a:ext uri="{0D108BD9-81ED-4DB2-BD59-A6C34878D82A}">
                    <a16:rowId xmlns:a16="http://schemas.microsoft.com/office/drawing/2014/main" val="10001"/>
                  </a:ext>
                </a:extLst>
              </a:tr>
              <a:tr h="197147">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a:lnSpc>
                          <a:spcPts val="1200"/>
                        </a:lnSpc>
                        <a:spcBef>
                          <a:spcPts val="170"/>
                        </a:spcBef>
                        <a:spcAft>
                          <a:spcPts val="125"/>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3 March 2011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a:lnSpc>
                          <a:spcPts val="1200"/>
                        </a:lnSpc>
                        <a:spcBef>
                          <a:spcPts val="170"/>
                        </a:spcBef>
                        <a:spcAft>
                          <a:spcPts val="12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3 July 2014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extLst>
                  <a:ext uri="{0D108BD9-81ED-4DB2-BD59-A6C34878D82A}">
                    <a16:rowId xmlns:a16="http://schemas.microsoft.com/office/drawing/2014/main" val="10002"/>
                  </a:ext>
                </a:extLst>
              </a:tr>
              <a:tr h="577778">
                <a:tc>
                  <a:txBody>
                    <a:bodyPr/>
                    <a:lstStyle/>
                    <a:p>
                      <a:pPr marL="73025" marR="0" indent="0" algn="l">
                        <a:lnSpc>
                          <a:spcPts val="1200"/>
                        </a:lnSpc>
                        <a:spcBef>
                          <a:spcPts val="165"/>
                        </a:spcBef>
                        <a:spcAft>
                          <a:spcPts val="307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Ward/parish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14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No. of elected trustees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indent="0" algn="l">
                        <a:lnSpc>
                          <a:spcPts val="1200"/>
                        </a:lnSpc>
                        <a:spcBef>
                          <a:spcPts val="165"/>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No </a:t>
                      </a:r>
                    </a:p>
                    <a:p>
                      <a:pPr marL="91440" marR="0" indent="0" algn="l">
                        <a:lnSpc>
                          <a:spcPts val="1200"/>
                        </a:lnSpc>
                        <a:spcBef>
                          <a:spcPts val="270"/>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information </a:t>
                      </a:r>
                    </a:p>
                    <a:p>
                      <a:pPr marL="91440" marR="0" indent="0" algn="l">
                        <a:lnSpc>
                          <a:spcPts val="1200"/>
                        </a:lnSpc>
                        <a:spcBef>
                          <a:spcPts val="270"/>
                        </a:spcBef>
                        <a:spcAft>
                          <a:spcPts val="14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available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1610"/>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Turn </a:t>
                      </a:r>
                      <a:br>
                        <a:rPr dirty="0">
                          <a:latin typeface="Calibri" panose="020F0502020204030204" pitchFamily="34" charset="0"/>
                          <a:ea typeface="Calibri" panose="020F0502020204030204" pitchFamily="34" charset="0"/>
                          <a:cs typeface="Calibri" panose="020F0502020204030204" pitchFamily="34" charset="0"/>
                        </a:rPr>
                      </a:b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1610"/>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Number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65"/>
                        </a:spcBef>
                        <a:spcAft>
                          <a:spcPts val="307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indent="0" algn="l">
                        <a:lnSpc>
                          <a:spcPts val="1200"/>
                        </a:lnSpc>
                        <a:spcBef>
                          <a:spcPts val="165"/>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No </a:t>
                      </a:r>
                    </a:p>
                    <a:p>
                      <a:pPr marL="91440" marR="0" indent="0" algn="l">
                        <a:lnSpc>
                          <a:spcPts val="1200"/>
                        </a:lnSpc>
                        <a:spcBef>
                          <a:spcPts val="270"/>
                        </a:spcBef>
                        <a:spcAft>
                          <a:spcPts val="161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200"/>
                        </a:lnSpc>
                        <a:spcBef>
                          <a:spcPts val="165"/>
                        </a:spcBef>
                        <a:spcAft>
                          <a:spcPts val="307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indent="0" algn="l">
                        <a:lnSpc>
                          <a:spcPts val="1200"/>
                        </a:lnSpc>
                        <a:spcBef>
                          <a:spcPts val="165"/>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No </a:t>
                      </a:r>
                    </a:p>
                    <a:p>
                      <a:pPr marL="91440" marR="0" indent="0" algn="l">
                        <a:lnSpc>
                          <a:spcPts val="1200"/>
                        </a:lnSpc>
                        <a:spcBef>
                          <a:spcPts val="270"/>
                        </a:spcBef>
                        <a:spcAft>
                          <a:spcPts val="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information </a:t>
                      </a:r>
                    </a:p>
                    <a:p>
                      <a:pPr marL="91440" marR="0" indent="0" algn="l">
                        <a:lnSpc>
                          <a:spcPts val="1200"/>
                        </a:lnSpc>
                        <a:spcBef>
                          <a:spcPts val="270"/>
                        </a:spcBef>
                        <a:spcAft>
                          <a:spcPts val="14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available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96497">
                <a:tc>
                  <a:txBody>
                    <a:bodyPr/>
                    <a:lstStyle/>
                    <a:p>
                      <a:pPr marL="73025" marR="0" indent="0" algn="l">
                        <a:lnSpc>
                          <a:spcPts val="1100"/>
                        </a:lnSpc>
                        <a:spcBef>
                          <a:spcPts val="165"/>
                        </a:spcBef>
                        <a:spcAft>
                          <a:spcPts val="16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Chase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42900" indent="0" algn="r">
                        <a:lnSpc>
                          <a:spcPts val="1100"/>
                        </a:lnSpc>
                        <a:spcBef>
                          <a:spcPts val="165"/>
                        </a:spcBef>
                        <a:spcAft>
                          <a:spcPts val="16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indent="0" algn="l">
                        <a:lnSpc>
                          <a:spcPts val="1200"/>
                        </a:lnSpc>
                        <a:spcBef>
                          <a:spcPts val="165"/>
                        </a:spcBef>
                        <a:spcAft>
                          <a:spcPts val="7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0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200"/>
                        </a:lnSpc>
                        <a:spcBef>
                          <a:spcPts val="165"/>
                        </a:spcBef>
                        <a:spcAft>
                          <a:spcPts val="7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3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200"/>
                        </a:lnSpc>
                        <a:spcBef>
                          <a:spcPts val="165"/>
                        </a:spcBef>
                        <a:spcAft>
                          <a:spcPts val="7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Unknown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7798">
                <a:tc>
                  <a:txBody>
                    <a:bodyPr/>
                    <a:lstStyle/>
                    <a:p>
                      <a:pPr marL="73025" marR="0" indent="0" algn="l">
                        <a:lnSpc>
                          <a:spcPts val="1100"/>
                        </a:lnSpc>
                        <a:spcBef>
                          <a:spcPts val="165"/>
                        </a:spcBef>
                        <a:spcAft>
                          <a:spcPts val="24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Colwell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42900" indent="0" algn="r">
                        <a:lnSpc>
                          <a:spcPts val="1100"/>
                        </a:lnSpc>
                        <a:spcBef>
                          <a:spcPts val="165"/>
                        </a:spcBef>
                        <a:spcAft>
                          <a:spcPts val="24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2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3025" marR="0" indent="0" algn="l">
                        <a:lnSpc>
                          <a:spcPts val="1200"/>
                        </a:lnSpc>
                        <a:spcBef>
                          <a:spcPts val="165"/>
                        </a:spcBef>
                        <a:spcAft>
                          <a:spcPts val="15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4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9850" marR="0" indent="0" algn="l">
                        <a:lnSpc>
                          <a:spcPts val="1200"/>
                        </a:lnSpc>
                        <a:spcBef>
                          <a:spcPts val="165"/>
                        </a:spcBef>
                        <a:spcAft>
                          <a:spcPts val="150"/>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20.4%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5"/>
                  </a:ext>
                </a:extLst>
              </a:tr>
              <a:tr h="197798">
                <a:tc>
                  <a:txBody>
                    <a:bodyPr/>
                    <a:lstStyle/>
                    <a:p>
                      <a:pPr marL="73025" marR="0" indent="0" algn="l">
                        <a:lnSpc>
                          <a:spcPts val="1100"/>
                        </a:lnSpc>
                        <a:spcBef>
                          <a:spcPts val="165"/>
                        </a:spcBef>
                        <a:spcAft>
                          <a:spcPts val="24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Dyson Perrins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42900" indent="0" algn="r">
                        <a:lnSpc>
                          <a:spcPts val="1100"/>
                        </a:lnSpc>
                        <a:spcBef>
                          <a:spcPts val="165"/>
                        </a:spcBef>
                        <a:spcAft>
                          <a:spcPts val="24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indent="0" algn="l">
                        <a:lnSpc>
                          <a:spcPts val="1200"/>
                        </a:lnSpc>
                        <a:spcBef>
                          <a:spcPts val="165"/>
                        </a:spcBef>
                        <a:spcAft>
                          <a:spcPts val="15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65"/>
                        </a:spcBef>
                        <a:spcAft>
                          <a:spcPts val="150"/>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96497">
                <a:tc>
                  <a:txBody>
                    <a:bodyPr/>
                    <a:lstStyle/>
                    <a:p>
                      <a:pPr marL="73025" marR="0" indent="0" algn="l">
                        <a:lnSpc>
                          <a:spcPts val="1100"/>
                        </a:lnSpc>
                        <a:spcBef>
                          <a:spcPts val="165"/>
                        </a:spcBef>
                        <a:spcAft>
                          <a:spcPts val="17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Guarlford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42900" indent="0" algn="r">
                        <a:lnSpc>
                          <a:spcPts val="1100"/>
                        </a:lnSpc>
                        <a:spcBef>
                          <a:spcPts val="165"/>
                        </a:spcBef>
                        <a:spcAft>
                          <a:spcPts val="17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3025" marR="0" indent="0" algn="l">
                        <a:lnSpc>
                          <a:spcPts val="1200"/>
                        </a:lnSpc>
                        <a:spcBef>
                          <a:spcPts val="165"/>
                        </a:spcBef>
                        <a:spcAft>
                          <a:spcPts val="80"/>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2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9850" marR="0" indent="0" algn="l">
                        <a:lnSpc>
                          <a:spcPts val="1200"/>
                        </a:lnSpc>
                        <a:spcBef>
                          <a:spcPts val="165"/>
                        </a:spcBef>
                        <a:spcAft>
                          <a:spcPts val="80"/>
                        </a:spcAft>
                      </a:pPr>
                      <a:r>
                        <a:rPr lang="en-US" sz="1200" spc="0" dirty="0">
                          <a:solidFill>
                            <a:srgbClr val="000000"/>
                          </a:solidFill>
                          <a:latin typeface="Calibri" panose="020F0502020204030204" pitchFamily="34" charset="0"/>
                          <a:ea typeface="Calibri" panose="020F0502020204030204" pitchFamily="34" charset="0"/>
                          <a:cs typeface="Calibri" panose="020F0502020204030204" pitchFamily="34" charset="0"/>
                        </a:rPr>
                        <a:t>unknown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7"/>
                  </a:ext>
                </a:extLst>
              </a:tr>
              <a:tr h="200401">
                <a:tc>
                  <a:txBody>
                    <a:bodyPr/>
                    <a:lstStyle/>
                    <a:p>
                      <a:pPr marL="73025" marR="0" indent="0" algn="l">
                        <a:lnSpc>
                          <a:spcPts val="1100"/>
                        </a:lnSpc>
                        <a:spcBef>
                          <a:spcPts val="190"/>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Link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42900" indent="0" algn="r">
                        <a:lnSpc>
                          <a:spcPts val="1100"/>
                        </a:lnSpc>
                        <a:spcBef>
                          <a:spcPts val="190"/>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indent="0" algn="l">
                        <a:lnSpc>
                          <a:spcPts val="1200"/>
                        </a:lnSpc>
                        <a:spcBef>
                          <a:spcPts val="190"/>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90"/>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96497">
                <a:tc>
                  <a:txBody>
                    <a:bodyPr/>
                    <a:lstStyle/>
                    <a:p>
                      <a:pPr marL="73025" marR="0" indent="0" algn="l">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Mathon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42900" indent="0" algn="r">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3025"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9850"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9"/>
                  </a:ext>
                </a:extLst>
              </a:tr>
              <a:tr h="196497">
                <a:tc>
                  <a:txBody>
                    <a:bodyPr/>
                    <a:lstStyle/>
                    <a:p>
                      <a:pPr marL="73025" marR="0" indent="0" algn="l">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Priory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42900" indent="0" algn="r">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2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unknown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97147">
                <a:tc>
                  <a:txBody>
                    <a:bodyPr/>
                    <a:lstStyle/>
                    <a:p>
                      <a:pPr marL="73025" marR="0" indent="0" algn="l">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Pickersleigh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42900" indent="0" algn="r">
                        <a:lnSpc>
                          <a:spcPts val="1100"/>
                        </a:lnSpc>
                        <a:spcBef>
                          <a:spcPts val="165"/>
                        </a:spcBef>
                        <a:spcAft>
                          <a:spcPts val="220"/>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3025" marR="0" indent="0" algn="l">
                        <a:lnSpc>
                          <a:spcPts val="1200"/>
                        </a:lnSpc>
                        <a:spcBef>
                          <a:spcPts val="170"/>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9850" marR="0" indent="0" algn="l">
                        <a:lnSpc>
                          <a:spcPts val="1200"/>
                        </a:lnSpc>
                        <a:spcBef>
                          <a:spcPts val="170"/>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1"/>
                  </a:ext>
                </a:extLst>
              </a:tr>
              <a:tr h="196497">
                <a:tc>
                  <a:txBody>
                    <a:bodyPr/>
                    <a:lstStyle/>
                    <a:p>
                      <a:pPr marL="73025" marR="0" indent="0" algn="l">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West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42900" indent="0" algn="r">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93894">
                <a:tc>
                  <a:txBody>
                    <a:bodyPr/>
                    <a:lstStyle/>
                    <a:p>
                      <a:pPr marL="73025" marR="0" indent="0" algn="l">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Wells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42900" indent="0" algn="r">
                        <a:lnSpc>
                          <a:spcPts val="1100"/>
                        </a:lnSpc>
                        <a:spcBef>
                          <a:spcPts val="165"/>
                        </a:spcBef>
                        <a:spcAft>
                          <a:spcPts val="215"/>
                        </a:spcAft>
                      </a:pPr>
                      <a:r>
                        <a:rPr lang="en-US" sz="11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3025"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1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9850" marR="0" indent="0" algn="l">
                        <a:lnSpc>
                          <a:spcPts val="1200"/>
                        </a:lnSpc>
                        <a:spcBef>
                          <a:spcPts val="165"/>
                        </a:spcBef>
                        <a:spcAft>
                          <a:spcPts val="125"/>
                        </a:spcAft>
                      </a:pPr>
                      <a:r>
                        <a:rPr lang="en-US" sz="1200" spc="0">
                          <a:solidFill>
                            <a:srgbClr val="000000"/>
                          </a:solidFill>
                          <a:latin typeface="Calibri" panose="020F0502020204030204" pitchFamily="34" charset="0"/>
                          <a:ea typeface="Calibri" panose="020F0502020204030204" pitchFamily="34" charset="0"/>
                          <a:cs typeface="Calibri" panose="020F0502020204030204" pitchFamily="34" charset="0"/>
                        </a:rPr>
                        <a:t>uncontested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3"/>
                  </a:ext>
                </a:extLst>
              </a:tr>
              <a:tr h="199750">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96497">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06256">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sz="100" baseline="0" dirty="0">
                        <a:latin typeface="Calibri" panose="020F0502020204030204" pitchFamily="34" charset="0"/>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655681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A0B71-5956-F6A3-526E-0DD0F381E6A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393335A-58AD-3ACF-A8B3-D3F04EEE4036}"/>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BA7DA2A-9AF9-917E-58E1-D7EF427EC4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B5A1482A-CD66-6BA1-EAAD-E30BFE97F34A}"/>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EC1F03B4-F835-5873-8BDA-05E77F894A9A}"/>
              </a:ext>
            </a:extLst>
          </p:cNvPr>
          <p:cNvGraphicFramePr>
            <a:graphicFrameLocks noGrp="1"/>
          </p:cNvGraphicFramePr>
          <p:nvPr>
            <p:extLst>
              <p:ext uri="{D42A27DB-BD31-4B8C-83A1-F6EECF244321}">
                <p14:modId xmlns:p14="http://schemas.microsoft.com/office/powerpoint/2010/main" val="4116610564"/>
              </p:ext>
            </p:extLst>
          </p:nvPr>
        </p:nvGraphicFramePr>
        <p:xfrm>
          <a:off x="1536192" y="1754769"/>
          <a:ext cx="9276526" cy="4161399"/>
        </p:xfrm>
        <a:graphic>
          <a:graphicData uri="http://schemas.openxmlformats.org/drawingml/2006/table">
            <a:tbl>
              <a:tblPr/>
              <a:tblGrid>
                <a:gridCol w="1033088">
                  <a:extLst>
                    <a:ext uri="{9D8B030D-6E8A-4147-A177-3AD203B41FA5}">
                      <a16:colId xmlns:a16="http://schemas.microsoft.com/office/drawing/2014/main" val="20000"/>
                    </a:ext>
                  </a:extLst>
                </a:gridCol>
                <a:gridCol w="944063">
                  <a:extLst>
                    <a:ext uri="{9D8B030D-6E8A-4147-A177-3AD203B41FA5}">
                      <a16:colId xmlns:a16="http://schemas.microsoft.com/office/drawing/2014/main" val="20001"/>
                    </a:ext>
                  </a:extLst>
                </a:gridCol>
                <a:gridCol w="1224424">
                  <a:extLst>
                    <a:ext uri="{9D8B030D-6E8A-4147-A177-3AD203B41FA5}">
                      <a16:colId xmlns:a16="http://schemas.microsoft.com/office/drawing/2014/main" val="20002"/>
                    </a:ext>
                  </a:extLst>
                </a:gridCol>
                <a:gridCol w="848394">
                  <a:extLst>
                    <a:ext uri="{9D8B030D-6E8A-4147-A177-3AD203B41FA5}">
                      <a16:colId xmlns:a16="http://schemas.microsoft.com/office/drawing/2014/main" val="20003"/>
                    </a:ext>
                  </a:extLst>
                </a:gridCol>
                <a:gridCol w="1782491">
                  <a:extLst>
                    <a:ext uri="{9D8B030D-6E8A-4147-A177-3AD203B41FA5}">
                      <a16:colId xmlns:a16="http://schemas.microsoft.com/office/drawing/2014/main" val="20004"/>
                    </a:ext>
                  </a:extLst>
                </a:gridCol>
                <a:gridCol w="1144700">
                  <a:extLst>
                    <a:ext uri="{9D8B030D-6E8A-4147-A177-3AD203B41FA5}">
                      <a16:colId xmlns:a16="http://schemas.microsoft.com/office/drawing/2014/main" val="20005"/>
                    </a:ext>
                  </a:extLst>
                </a:gridCol>
                <a:gridCol w="1145365">
                  <a:extLst>
                    <a:ext uri="{9D8B030D-6E8A-4147-A177-3AD203B41FA5}">
                      <a16:colId xmlns:a16="http://schemas.microsoft.com/office/drawing/2014/main" val="20006"/>
                    </a:ext>
                  </a:extLst>
                </a:gridCol>
                <a:gridCol w="1154001">
                  <a:extLst>
                    <a:ext uri="{9D8B030D-6E8A-4147-A177-3AD203B41FA5}">
                      <a16:colId xmlns:a16="http://schemas.microsoft.com/office/drawing/2014/main" val="20007"/>
                    </a:ext>
                  </a:extLst>
                </a:gridCol>
              </a:tblGrid>
              <a:tr h="250213">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2190750" marR="0" indent="0" algn="l">
                        <a:lnSpc>
                          <a:spcPts val="1200"/>
                        </a:lnSpc>
                        <a:spcBef>
                          <a:spcPts val="190"/>
                        </a:spcBef>
                        <a:spcAft>
                          <a:spcPts val="245"/>
                        </a:spcAft>
                      </a:pPr>
                      <a:r>
                        <a:rPr lang="en-US" sz="1200" spc="0">
                          <a:solidFill>
                            <a:srgbClr val="000000"/>
                          </a:solidFill>
                          <a:latin typeface="Calibri" panose="02020603050405020304" pitchFamily="2"/>
                        </a:rPr>
                        <a:t>2015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hMerge="1">
                  <a:txBody>
                    <a:bodyPr/>
                    <a:lstStyle/>
                    <a:p>
                      <a:endParaRPr/>
                    </a:p>
                  </a:txBody>
                  <a:tcPr/>
                </a:tc>
                <a:tc hMerge="1">
                  <a:txBody>
                    <a:bodyPr/>
                    <a:lstStyle/>
                    <a:p>
                      <a:endParaRPr/>
                    </a:p>
                  </a:txBody>
                  <a:tcPr/>
                </a:tc>
                <a:tc gridSpan="2">
                  <a:txBody>
                    <a:bodyPr/>
                    <a:lstStyle/>
                    <a:p>
                      <a:pPr marL="76200" marR="0" indent="0" algn="l">
                        <a:lnSpc>
                          <a:spcPts val="1200"/>
                        </a:lnSpc>
                        <a:spcBef>
                          <a:spcPts val="190"/>
                        </a:spcBef>
                        <a:spcAft>
                          <a:spcPts val="245"/>
                        </a:spcAft>
                      </a:pPr>
                      <a:r>
                        <a:rPr lang="en-US" sz="1200" spc="0">
                          <a:solidFill>
                            <a:srgbClr val="000000"/>
                          </a:solidFill>
                          <a:latin typeface="Calibri" panose="02020603050405020304" pitchFamily="2"/>
                        </a:rPr>
                        <a:t>2019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extLst>
                  <a:ext uri="{0D108BD9-81ED-4DB2-BD59-A6C34878D82A}">
                    <a16:rowId xmlns:a16="http://schemas.microsoft.com/office/drawing/2014/main" val="10000"/>
                  </a:ext>
                </a:extLst>
              </a:tr>
              <a:tr h="229047">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76200" marR="0" indent="0" algn="l">
                        <a:lnSpc>
                          <a:spcPts val="1200"/>
                        </a:lnSpc>
                        <a:spcBef>
                          <a:spcPts val="165"/>
                        </a:spcBef>
                        <a:spcAft>
                          <a:spcPts val="115"/>
                        </a:spcAft>
                      </a:pPr>
                      <a:r>
                        <a:rPr lang="en-US" sz="1200" spc="0">
                          <a:solidFill>
                            <a:srgbClr val="000000"/>
                          </a:solidFill>
                          <a:latin typeface="Calibri" panose="02020603050405020304" pitchFamily="2"/>
                        </a:rPr>
                        <a:t>By election Link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79375" marR="0" indent="0" algn="l">
                        <a:lnSpc>
                          <a:spcPts val="1200"/>
                        </a:lnSpc>
                        <a:spcBef>
                          <a:spcPts val="165"/>
                        </a:spcBef>
                        <a:spcAft>
                          <a:spcPts val="125"/>
                        </a:spcAft>
                      </a:pPr>
                      <a:r>
                        <a:rPr lang="en-US" sz="1200" spc="0">
                          <a:solidFill>
                            <a:srgbClr val="000000"/>
                          </a:solidFill>
                          <a:latin typeface="Calibri" panose="02020603050405020304" pitchFamily="2"/>
                        </a:rPr>
                        <a:t>Full Board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76200" marR="0" indent="0" algn="l">
                        <a:lnSpc>
                          <a:spcPts val="1200"/>
                        </a:lnSpc>
                        <a:spcBef>
                          <a:spcPts val="165"/>
                        </a:spcBef>
                        <a:spcAft>
                          <a:spcPts val="125"/>
                        </a:spcAft>
                      </a:pPr>
                      <a:r>
                        <a:rPr lang="en-US" sz="1200" spc="0">
                          <a:solidFill>
                            <a:srgbClr val="000000"/>
                          </a:solidFill>
                          <a:latin typeface="Calibri" panose="02020603050405020304" pitchFamily="2"/>
                        </a:rPr>
                        <a:t>Full Board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extLst>
                  <a:ext uri="{0D108BD9-81ED-4DB2-BD59-A6C34878D82A}">
                    <a16:rowId xmlns:a16="http://schemas.microsoft.com/office/drawing/2014/main" val="10001"/>
                  </a:ext>
                </a:extLst>
              </a:tr>
              <a:tr h="228291">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525780" indent="0" algn="r">
                        <a:lnSpc>
                          <a:spcPts val="1200"/>
                        </a:lnSpc>
                        <a:spcBef>
                          <a:spcPts val="165"/>
                        </a:spcBef>
                        <a:spcAft>
                          <a:spcPts val="125"/>
                        </a:spcAft>
                      </a:pPr>
                      <a:r>
                        <a:rPr lang="en-US" sz="1200" spc="0">
                          <a:solidFill>
                            <a:srgbClr val="000000"/>
                          </a:solidFill>
                          <a:latin typeface="Calibri" panose="02020603050405020304" pitchFamily="2"/>
                        </a:rPr>
                        <a:t>26 March 2015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830580" indent="0" algn="r">
                        <a:lnSpc>
                          <a:spcPts val="1200"/>
                        </a:lnSpc>
                        <a:spcBef>
                          <a:spcPts val="165"/>
                        </a:spcBef>
                        <a:spcAft>
                          <a:spcPts val="125"/>
                        </a:spcAft>
                      </a:pPr>
                      <a:r>
                        <a:rPr lang="en-US" sz="1200" spc="0">
                          <a:solidFill>
                            <a:srgbClr val="000000"/>
                          </a:solidFill>
                          <a:latin typeface="Calibri" panose="02020603050405020304" pitchFamily="2"/>
                        </a:rPr>
                        <a:t>22 October 2015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554355" indent="0" algn="r">
                        <a:lnSpc>
                          <a:spcPts val="1200"/>
                        </a:lnSpc>
                        <a:spcBef>
                          <a:spcPts val="165"/>
                        </a:spcBef>
                        <a:spcAft>
                          <a:spcPts val="125"/>
                        </a:spcAft>
                      </a:pPr>
                      <a:r>
                        <a:rPr lang="en-US" sz="1200" spc="0">
                          <a:solidFill>
                            <a:srgbClr val="000000"/>
                          </a:solidFill>
                          <a:latin typeface="Calibri" panose="02020603050405020304" pitchFamily="2"/>
                        </a:rPr>
                        <a:t>1 November 2019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extLst>
                  <a:ext uri="{0D108BD9-81ED-4DB2-BD59-A6C34878D82A}">
                    <a16:rowId xmlns:a16="http://schemas.microsoft.com/office/drawing/2014/main" val="10002"/>
                  </a:ext>
                </a:extLst>
              </a:tr>
              <a:tr h="675046">
                <a:tc>
                  <a:txBody>
                    <a:bodyPr/>
                    <a:lstStyle/>
                    <a:p>
                      <a:pPr marL="73025" marR="0" indent="0" algn="l">
                        <a:lnSpc>
                          <a:spcPts val="1200"/>
                        </a:lnSpc>
                        <a:spcBef>
                          <a:spcPts val="190"/>
                        </a:spcBef>
                        <a:spcAft>
                          <a:spcPts val="3045"/>
                        </a:spcAft>
                      </a:pPr>
                      <a:r>
                        <a:rPr lang="en-US" sz="1200" spc="0">
                          <a:solidFill>
                            <a:srgbClr val="000000"/>
                          </a:solidFill>
                          <a:latin typeface="Calibri" panose="02020603050405020304" pitchFamily="2"/>
                        </a:rPr>
                        <a:t>Ward/parish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125"/>
                        </a:spcAft>
                      </a:pPr>
                      <a:r>
                        <a:rPr lang="en-US" sz="1200" spc="0" dirty="0">
                          <a:solidFill>
                            <a:srgbClr val="000000"/>
                          </a:solidFill>
                          <a:latin typeface="Calibri" panose="02020603050405020304" pitchFamily="2"/>
                        </a:rPr>
                        <a:t>No. of </a:t>
                      </a:r>
                      <a:br>
                        <a:rPr dirty="0"/>
                      </a:br>
                      <a:r>
                        <a:rPr lang="en-US" sz="1200" spc="0" dirty="0">
                          <a:solidFill>
                            <a:srgbClr val="000000"/>
                          </a:solidFill>
                          <a:latin typeface="Calibri" panose="02020603050405020304" pitchFamily="2"/>
                        </a:rPr>
                        <a:t>elected </a:t>
                      </a:r>
                      <a:br>
                        <a:rPr dirty="0"/>
                      </a:br>
                      <a:r>
                        <a:rPr lang="en-US" sz="1200" spc="0" dirty="0">
                          <a:solidFill>
                            <a:srgbClr val="000000"/>
                          </a:solidFill>
                          <a:latin typeface="Calibri" panose="02020603050405020304" pitchFamily="2"/>
                        </a:rPr>
                        <a:t>trustees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200"/>
                        </a:lnSpc>
                        <a:spcBef>
                          <a:spcPts val="190"/>
                        </a:spcBef>
                        <a:spcAft>
                          <a:spcPts val="3050"/>
                        </a:spcAft>
                      </a:pPr>
                      <a:r>
                        <a:rPr lang="en-US" sz="1200" spc="0">
                          <a:solidFill>
                            <a:srgbClr val="000000"/>
                          </a:solidFill>
                          <a:latin typeface="Calibri" panose="02020603050405020304" pitchFamily="2"/>
                        </a:rPr>
                        <a:t>No.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200"/>
                        </a:lnSpc>
                        <a:spcBef>
                          <a:spcPts val="190"/>
                        </a:spcBef>
                        <a:spcAft>
                          <a:spcPts val="3050"/>
                        </a:spcAft>
                      </a:pPr>
                      <a:r>
                        <a:rPr lang="en-US" sz="1200" spc="0" dirty="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200"/>
                        </a:lnSpc>
                        <a:spcBef>
                          <a:spcPts val="190"/>
                        </a:spcBef>
                        <a:spcAft>
                          <a:spcPts val="3050"/>
                        </a:spcAft>
                      </a:pPr>
                      <a:r>
                        <a:rPr lang="en-US" sz="1200" spc="0">
                          <a:solidFill>
                            <a:srgbClr val="000000"/>
                          </a:solidFill>
                          <a:latin typeface="Calibri" panose="02020603050405020304" pitchFamily="2"/>
                        </a:rPr>
                        <a:t>No.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200"/>
                        </a:lnSpc>
                        <a:spcBef>
                          <a:spcPts val="190"/>
                        </a:spcBef>
                        <a:spcAft>
                          <a:spcPts val="3050"/>
                        </a:spcAft>
                      </a:pPr>
                      <a:r>
                        <a:rPr lang="en-US" sz="1200" spc="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10149">
                <a:tc>
                  <a:txBody>
                    <a:bodyPr/>
                    <a:lstStyle/>
                    <a:p>
                      <a:pPr marL="73025" marR="0" indent="0" algn="l">
                        <a:lnSpc>
                          <a:spcPts val="1100"/>
                        </a:lnSpc>
                        <a:spcBef>
                          <a:spcPts val="165"/>
                        </a:spcBef>
                        <a:spcAft>
                          <a:spcPts val="70"/>
                        </a:spcAft>
                      </a:pPr>
                      <a:r>
                        <a:rPr lang="en-US" sz="1100" spc="0">
                          <a:solidFill>
                            <a:srgbClr val="000000"/>
                          </a:solidFill>
                          <a:latin typeface="Calibri" panose="02020603050405020304" pitchFamily="2"/>
                        </a:rPr>
                        <a:t>Chase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9255" indent="0" algn="r">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65"/>
                        </a:spcBef>
                        <a:spcAft>
                          <a:spcPts val="7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65"/>
                        </a:spcBef>
                        <a:spcAft>
                          <a:spcPts val="7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0" indent="0" algn="l">
                        <a:lnSpc>
                          <a:spcPts val="1100"/>
                        </a:lnSpc>
                        <a:spcBef>
                          <a:spcPts val="165"/>
                        </a:spcBef>
                        <a:spcAft>
                          <a:spcPts val="70"/>
                        </a:spcAft>
                      </a:pPr>
                      <a:r>
                        <a:rPr lang="en-US" sz="1100" spc="0">
                          <a:solidFill>
                            <a:srgbClr val="000000"/>
                          </a:solidFill>
                          <a:latin typeface="Calibri" panose="02020603050405020304" pitchFamily="2"/>
                        </a:rPr>
                        <a:t>23%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7125">
                <a:tc>
                  <a:txBody>
                    <a:bodyPr/>
                    <a:lstStyle/>
                    <a:p>
                      <a:pPr marL="73025" marR="0" indent="0" algn="l">
                        <a:lnSpc>
                          <a:spcPts val="1100"/>
                        </a:lnSpc>
                        <a:spcBef>
                          <a:spcPts val="165"/>
                        </a:spcBef>
                        <a:spcAft>
                          <a:spcPts val="50"/>
                        </a:spcAft>
                      </a:pPr>
                      <a:r>
                        <a:rPr lang="en-US" sz="1100" spc="0">
                          <a:solidFill>
                            <a:srgbClr val="000000"/>
                          </a:solidFill>
                          <a:latin typeface="Calibri" panose="02020603050405020304" pitchFamily="2"/>
                        </a:rPr>
                        <a:t>Colwell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9255" indent="0" algn="r">
                        <a:lnSpc>
                          <a:spcPts val="1100"/>
                        </a:lnSpc>
                        <a:spcBef>
                          <a:spcPts val="165"/>
                        </a:spcBef>
                        <a:spcAft>
                          <a:spcPts val="5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9375" marR="0" indent="0" algn="l">
                        <a:lnSpc>
                          <a:spcPts val="1100"/>
                        </a:lnSpc>
                        <a:spcBef>
                          <a:spcPts val="165"/>
                        </a:spcBef>
                        <a:spcAft>
                          <a:spcPts val="5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5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5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8740" marR="0" indent="0" algn="l">
                        <a:lnSpc>
                          <a:spcPts val="1100"/>
                        </a:lnSpc>
                        <a:spcBef>
                          <a:spcPts val="165"/>
                        </a:spcBef>
                        <a:spcAft>
                          <a:spcPts val="5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5"/>
                  </a:ext>
                </a:extLst>
              </a:tr>
              <a:tr h="213929">
                <a:tc>
                  <a:txBody>
                    <a:bodyPr/>
                    <a:lstStyle/>
                    <a:p>
                      <a:pPr marL="73025" marR="0" indent="0" algn="l">
                        <a:lnSpc>
                          <a:spcPts val="1100"/>
                        </a:lnSpc>
                        <a:spcBef>
                          <a:spcPts val="185"/>
                        </a:spcBef>
                        <a:spcAft>
                          <a:spcPts val="95"/>
                        </a:spcAft>
                      </a:pPr>
                      <a:r>
                        <a:rPr lang="en-US" sz="1100" spc="0">
                          <a:solidFill>
                            <a:srgbClr val="000000"/>
                          </a:solidFill>
                          <a:latin typeface="Calibri" panose="02020603050405020304" pitchFamily="2"/>
                        </a:rPr>
                        <a:t>Dyson Perrins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9255" indent="0" algn="r">
                        <a:lnSpc>
                          <a:spcPts val="1100"/>
                        </a:lnSpc>
                        <a:spcBef>
                          <a:spcPts val="185"/>
                        </a:spcBef>
                        <a:spcAft>
                          <a:spcPts val="10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100"/>
                        </a:lnSpc>
                        <a:spcBef>
                          <a:spcPts val="185"/>
                        </a:spcBef>
                        <a:spcAft>
                          <a:spcPts val="10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85"/>
                        </a:spcBef>
                        <a:spcAft>
                          <a:spcPts val="10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85"/>
                        </a:spcBef>
                        <a:spcAft>
                          <a:spcPts val="10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0" indent="0" algn="l">
                        <a:lnSpc>
                          <a:spcPts val="1100"/>
                        </a:lnSpc>
                        <a:spcBef>
                          <a:spcPts val="185"/>
                        </a:spcBef>
                        <a:spcAft>
                          <a:spcPts val="100"/>
                        </a:spcAft>
                      </a:pPr>
                      <a:r>
                        <a:rPr lang="en-US" sz="1100" spc="0">
                          <a:solidFill>
                            <a:srgbClr val="000000"/>
                          </a:solidFill>
                          <a:latin typeface="Calibri" panose="02020603050405020304" pitchFamily="2"/>
                        </a:rPr>
                        <a:t>10%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7125">
                <a:tc>
                  <a:txBody>
                    <a:bodyPr/>
                    <a:lstStyle/>
                    <a:p>
                      <a:pPr marL="73025" marR="0" indent="0" algn="l">
                        <a:lnSpc>
                          <a:spcPts val="1100"/>
                        </a:lnSpc>
                        <a:spcBef>
                          <a:spcPts val="165"/>
                        </a:spcBef>
                        <a:spcAft>
                          <a:spcPts val="70"/>
                        </a:spcAft>
                      </a:pPr>
                      <a:r>
                        <a:rPr lang="en-US" sz="1100" spc="0">
                          <a:solidFill>
                            <a:srgbClr val="000000"/>
                          </a:solidFill>
                          <a:latin typeface="Calibri" panose="02020603050405020304" pitchFamily="2"/>
                        </a:rPr>
                        <a:t>Guarlford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9255" indent="0" algn="r">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9375" marR="0" indent="0" algn="l">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7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8740" marR="0" indent="0" algn="l">
                        <a:lnSpc>
                          <a:spcPts val="1100"/>
                        </a:lnSpc>
                        <a:spcBef>
                          <a:spcPts val="165"/>
                        </a:spcBef>
                        <a:spcAft>
                          <a:spcPts val="7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7"/>
                  </a:ext>
                </a:extLst>
              </a:tr>
              <a:tr h="213929">
                <a:tc>
                  <a:txBody>
                    <a:bodyPr/>
                    <a:lstStyle/>
                    <a:p>
                      <a:pPr marL="73025" marR="0" indent="0" algn="l">
                        <a:lnSpc>
                          <a:spcPts val="1100"/>
                        </a:lnSpc>
                        <a:spcBef>
                          <a:spcPts val="185"/>
                        </a:spcBef>
                        <a:spcAft>
                          <a:spcPts val="120"/>
                        </a:spcAft>
                      </a:pPr>
                      <a:r>
                        <a:rPr lang="en-US" sz="1100" spc="0">
                          <a:solidFill>
                            <a:srgbClr val="000000"/>
                          </a:solidFill>
                          <a:latin typeface="Calibri" panose="02020603050405020304" pitchFamily="2"/>
                        </a:rPr>
                        <a:t>Link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9255" indent="0" algn="r">
                        <a:lnSpc>
                          <a:spcPts val="1100"/>
                        </a:lnSpc>
                        <a:spcBef>
                          <a:spcPts val="185"/>
                        </a:spcBef>
                        <a:spcAft>
                          <a:spcPts val="1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85"/>
                        </a:spcBef>
                        <a:spcAft>
                          <a:spcPts val="120"/>
                        </a:spcAft>
                      </a:pPr>
                      <a:r>
                        <a:rPr lang="en-US" sz="1100" spc="0">
                          <a:solidFill>
                            <a:srgbClr val="000000"/>
                          </a:solidFill>
                          <a:latin typeface="Calibri" panose="02020603050405020304" pitchFamily="2"/>
                        </a:rPr>
                        <a:t>5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100"/>
                        </a:lnSpc>
                        <a:spcBef>
                          <a:spcPts val="185"/>
                        </a:spcBef>
                        <a:spcAft>
                          <a:spcPts val="120"/>
                        </a:spcAft>
                      </a:pPr>
                      <a:r>
                        <a:rPr lang="en-US" sz="1100" spc="0">
                          <a:solidFill>
                            <a:srgbClr val="000000"/>
                          </a:solidFill>
                          <a:latin typeface="Calibri" panose="02020603050405020304" pitchFamily="2"/>
                        </a:rPr>
                        <a:t>11.92%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100"/>
                        </a:lnSpc>
                        <a:spcBef>
                          <a:spcPts val="185"/>
                        </a:spcBef>
                        <a:spcAft>
                          <a:spcPts val="1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85"/>
                        </a:spcBef>
                        <a:spcAft>
                          <a:spcPts val="12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85"/>
                        </a:spcBef>
                        <a:spcAft>
                          <a:spcPts val="1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0" indent="0" algn="l">
                        <a:lnSpc>
                          <a:spcPts val="1100"/>
                        </a:lnSpc>
                        <a:spcBef>
                          <a:spcPts val="185"/>
                        </a:spcBef>
                        <a:spcAft>
                          <a:spcPts val="12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24511">
                <a:tc>
                  <a:txBody>
                    <a:bodyPr/>
                    <a:lstStyle/>
                    <a:p>
                      <a:pPr marL="73025" marR="0" indent="0" algn="l">
                        <a:lnSpc>
                          <a:spcPts val="1100"/>
                        </a:lnSpc>
                        <a:spcBef>
                          <a:spcPts val="165"/>
                        </a:spcBef>
                        <a:spcAft>
                          <a:spcPts val="165"/>
                        </a:spcAft>
                      </a:pPr>
                      <a:r>
                        <a:rPr lang="en-US" sz="1100" spc="0">
                          <a:solidFill>
                            <a:srgbClr val="000000"/>
                          </a:solidFill>
                          <a:latin typeface="Calibri" panose="02020603050405020304" pitchFamily="2"/>
                        </a:rPr>
                        <a:t>Mathon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9255" indent="0" algn="r">
                        <a:lnSpc>
                          <a:spcPts val="1100"/>
                        </a:lnSpc>
                        <a:spcBef>
                          <a:spcPts val="165"/>
                        </a:spcBef>
                        <a:spcAft>
                          <a:spcPts val="16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9375" marR="0" indent="0" algn="l">
                        <a:lnSpc>
                          <a:spcPts val="1100"/>
                        </a:lnSpc>
                        <a:spcBef>
                          <a:spcPts val="165"/>
                        </a:spcBef>
                        <a:spcAft>
                          <a:spcPts val="16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165"/>
                        </a:spcAft>
                      </a:pPr>
                      <a:r>
                        <a:rPr lang="en-US" sz="1100" spc="0">
                          <a:solidFill>
                            <a:srgbClr val="000000"/>
                          </a:solidFill>
                          <a:latin typeface="Calibri" panose="02020603050405020304" pitchFamily="2"/>
                        </a:rPr>
                        <a:t>33%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16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8740" marR="0" indent="0" algn="l">
                        <a:lnSpc>
                          <a:spcPts val="1200"/>
                        </a:lnSpc>
                        <a:spcBef>
                          <a:spcPts val="165"/>
                        </a:spcBef>
                        <a:spcAft>
                          <a:spcPts val="75"/>
                        </a:spcAft>
                      </a:pPr>
                      <a:r>
                        <a:rPr lang="en-US" sz="12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9"/>
                  </a:ext>
                </a:extLst>
              </a:tr>
              <a:tr h="214684">
                <a:tc>
                  <a:txBody>
                    <a:bodyPr/>
                    <a:lstStyle/>
                    <a:p>
                      <a:pPr marL="73025" marR="0" indent="0" algn="l">
                        <a:lnSpc>
                          <a:spcPts val="1100"/>
                        </a:lnSpc>
                        <a:spcBef>
                          <a:spcPts val="190"/>
                        </a:spcBef>
                        <a:spcAft>
                          <a:spcPts val="95"/>
                        </a:spcAft>
                      </a:pPr>
                      <a:r>
                        <a:rPr lang="en-US" sz="1100" spc="0">
                          <a:solidFill>
                            <a:srgbClr val="000000"/>
                          </a:solidFill>
                          <a:latin typeface="Calibri" panose="02020603050405020304" pitchFamily="2"/>
                        </a:rPr>
                        <a:t>Priory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9255" indent="0" algn="r">
                        <a:lnSpc>
                          <a:spcPts val="1100"/>
                        </a:lnSpc>
                        <a:spcBef>
                          <a:spcPts val="190"/>
                        </a:spcBef>
                        <a:spcAft>
                          <a:spcPts val="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100"/>
                        </a:lnSpc>
                        <a:spcBef>
                          <a:spcPts val="190"/>
                        </a:spcBef>
                        <a:spcAft>
                          <a:spcPts val="9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90"/>
                        </a:spcBef>
                        <a:spcAft>
                          <a:spcPts val="95"/>
                        </a:spcAft>
                      </a:pPr>
                      <a:r>
                        <a:rPr lang="en-US" sz="1100" spc="0">
                          <a:solidFill>
                            <a:srgbClr val="000000"/>
                          </a:solidFill>
                          <a:latin typeface="Calibri" panose="02020603050405020304" pitchFamily="2"/>
                        </a:rPr>
                        <a:t>17%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9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0" indent="0" algn="l">
                        <a:lnSpc>
                          <a:spcPts val="1100"/>
                        </a:lnSpc>
                        <a:spcBef>
                          <a:spcPts val="190"/>
                        </a:spcBef>
                        <a:spcAft>
                          <a:spcPts val="95"/>
                        </a:spcAft>
                      </a:pPr>
                      <a:r>
                        <a:rPr lang="en-US" sz="1100" spc="0">
                          <a:solidFill>
                            <a:srgbClr val="000000"/>
                          </a:solidFill>
                          <a:latin typeface="Calibri" panose="02020603050405020304" pitchFamily="2"/>
                        </a:rPr>
                        <a:t>21.7%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10149">
                <a:tc>
                  <a:txBody>
                    <a:bodyPr/>
                    <a:lstStyle/>
                    <a:p>
                      <a:pPr marL="73025" marR="0" indent="0" algn="l">
                        <a:lnSpc>
                          <a:spcPts val="1100"/>
                        </a:lnSpc>
                        <a:spcBef>
                          <a:spcPts val="160"/>
                        </a:spcBef>
                        <a:spcAft>
                          <a:spcPts val="70"/>
                        </a:spcAft>
                      </a:pPr>
                      <a:r>
                        <a:rPr lang="en-US" sz="1100" spc="0">
                          <a:solidFill>
                            <a:srgbClr val="000000"/>
                          </a:solidFill>
                          <a:latin typeface="Calibri" panose="02020603050405020304" pitchFamily="2"/>
                        </a:rPr>
                        <a:t>Pickersleigh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9255" indent="0" algn="r">
                        <a:lnSpc>
                          <a:spcPts val="1100"/>
                        </a:lnSpc>
                        <a:spcBef>
                          <a:spcPts val="160"/>
                        </a:spcBef>
                        <a:spcAft>
                          <a:spcPts val="7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9375" marR="0" indent="0" algn="l">
                        <a:lnSpc>
                          <a:spcPts val="1100"/>
                        </a:lnSpc>
                        <a:spcBef>
                          <a:spcPts val="160"/>
                        </a:spcBef>
                        <a:spcAft>
                          <a:spcPts val="7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0"/>
                        </a:spcBef>
                        <a:spcAft>
                          <a:spcPts val="7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0"/>
                        </a:spcBef>
                        <a:spcAft>
                          <a:spcPts val="7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8740" marR="0" indent="0" algn="l">
                        <a:lnSpc>
                          <a:spcPts val="1100"/>
                        </a:lnSpc>
                        <a:spcBef>
                          <a:spcPts val="160"/>
                        </a:spcBef>
                        <a:spcAft>
                          <a:spcPts val="7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1"/>
                  </a:ext>
                </a:extLst>
              </a:tr>
              <a:tr h="210149">
                <a:tc>
                  <a:txBody>
                    <a:bodyPr/>
                    <a:lstStyle/>
                    <a:p>
                      <a:pPr marL="73025" marR="0" indent="0" algn="l">
                        <a:lnSpc>
                          <a:spcPts val="1100"/>
                        </a:lnSpc>
                        <a:spcBef>
                          <a:spcPts val="165"/>
                        </a:spcBef>
                        <a:spcAft>
                          <a:spcPts val="45"/>
                        </a:spcAft>
                      </a:pPr>
                      <a:r>
                        <a:rPr lang="en-US" sz="1100" spc="0">
                          <a:solidFill>
                            <a:srgbClr val="000000"/>
                          </a:solidFill>
                          <a:latin typeface="Calibri" panose="02020603050405020304" pitchFamily="2"/>
                        </a:rPr>
                        <a:t>West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9255" indent="0" algn="r">
                        <a:lnSpc>
                          <a:spcPts val="1100"/>
                        </a:lnSpc>
                        <a:spcBef>
                          <a:spcPts val="165"/>
                        </a:spcBef>
                        <a:spcAft>
                          <a:spcPts val="4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9375" marR="0" indent="0" algn="l">
                        <a:lnSpc>
                          <a:spcPts val="1100"/>
                        </a:lnSpc>
                        <a:spcBef>
                          <a:spcPts val="165"/>
                        </a:spcBef>
                        <a:spcAft>
                          <a:spcPts val="4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65"/>
                        </a:spcBef>
                        <a:spcAft>
                          <a:spcPts val="45"/>
                        </a:spcAft>
                      </a:pPr>
                      <a:r>
                        <a:rPr lang="en-US" sz="1100" spc="0">
                          <a:solidFill>
                            <a:srgbClr val="000000"/>
                          </a:solidFill>
                          <a:latin typeface="Calibri" panose="02020603050405020304" pitchFamily="2"/>
                        </a:rPr>
                        <a:t>11%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65"/>
                        </a:spcBef>
                        <a:spcAft>
                          <a:spcPts val="4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0" indent="0" algn="l">
                        <a:lnSpc>
                          <a:spcPts val="1100"/>
                        </a:lnSpc>
                        <a:spcBef>
                          <a:spcPts val="165"/>
                        </a:spcBef>
                        <a:spcAft>
                          <a:spcPts val="4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25267">
                <a:tc>
                  <a:txBody>
                    <a:bodyPr/>
                    <a:lstStyle/>
                    <a:p>
                      <a:pPr marL="73025" marR="0" indent="0" algn="l">
                        <a:lnSpc>
                          <a:spcPts val="1100"/>
                        </a:lnSpc>
                        <a:spcBef>
                          <a:spcPts val="165"/>
                        </a:spcBef>
                        <a:spcAft>
                          <a:spcPts val="170"/>
                        </a:spcAft>
                      </a:pPr>
                      <a:r>
                        <a:rPr lang="en-US" sz="1100" spc="0">
                          <a:solidFill>
                            <a:srgbClr val="000000"/>
                          </a:solidFill>
                          <a:latin typeface="Calibri" panose="02020603050405020304" pitchFamily="2"/>
                        </a:rPr>
                        <a:t>Wells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9255" indent="0" algn="r">
                        <a:lnSpc>
                          <a:spcPts val="1100"/>
                        </a:lnSpc>
                        <a:spcBef>
                          <a:spcPts val="165"/>
                        </a:spcBef>
                        <a:spcAft>
                          <a:spcPts val="1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9375" marR="0" indent="0" algn="l">
                        <a:lnSpc>
                          <a:spcPts val="1100"/>
                        </a:lnSpc>
                        <a:spcBef>
                          <a:spcPts val="165"/>
                        </a:spcBef>
                        <a:spcAft>
                          <a:spcPts val="1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17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170"/>
                        </a:spcAft>
                      </a:pPr>
                      <a:r>
                        <a:rPr lang="en-US" sz="1100" spc="0">
                          <a:solidFill>
                            <a:srgbClr val="000000"/>
                          </a:solidFill>
                          <a:latin typeface="Calibri" panose="02020603050405020304" pitchFamily="2"/>
                        </a:rPr>
                        <a:t>3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8740" marR="0" indent="0" algn="l">
                        <a:lnSpc>
                          <a:spcPts val="1200"/>
                        </a:lnSpc>
                        <a:spcBef>
                          <a:spcPts val="165"/>
                        </a:spcBef>
                        <a:spcAft>
                          <a:spcPts val="80"/>
                        </a:spcAft>
                      </a:pPr>
                      <a:r>
                        <a:rPr lang="en-US" sz="1200" spc="0">
                          <a:solidFill>
                            <a:srgbClr val="000000"/>
                          </a:solidFill>
                          <a:latin typeface="Calibri" panose="02020603050405020304" pitchFamily="2"/>
                        </a:rPr>
                        <a:t>24.8%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3"/>
                  </a:ext>
                </a:extLst>
              </a:tr>
              <a:tr h="213929">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210904">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216952">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9" name="TextBox 8">
            <a:extLst>
              <a:ext uri="{FF2B5EF4-FFF2-40B4-BE49-F238E27FC236}">
                <a16:creationId xmlns:a16="http://schemas.microsoft.com/office/drawing/2014/main" id="{58D59F4B-6C74-C4A7-518B-377D38B5B5C4}"/>
              </a:ext>
            </a:extLst>
          </p:cNvPr>
          <p:cNvSpPr txBox="1"/>
          <p:nvPr/>
        </p:nvSpPr>
        <p:spPr>
          <a:xfrm>
            <a:off x="1536192" y="1152681"/>
            <a:ext cx="6094476" cy="602088"/>
          </a:xfrm>
          <a:prstGeom prst="rect">
            <a:avLst/>
          </a:prstGeom>
          <a:noFill/>
        </p:spPr>
        <p:txBody>
          <a:bodyPr wrap="square">
            <a:spAutoFit/>
          </a:bodyPr>
          <a:lstStyle/>
          <a:p>
            <a:pPr>
              <a:lnSpc>
                <a:spcPts val="1400"/>
              </a:lnSpc>
            </a:pPr>
            <a:r>
              <a:rPr lang="en-US" sz="1450" b="1" spc="-20" dirty="0">
                <a:solidFill>
                  <a:srgbClr val="000000"/>
                </a:solidFill>
                <a:latin typeface="Calibri" panose="02020603050405020304" pitchFamily="2"/>
              </a:rPr>
              <a:t>Elections 2011 to present </a:t>
            </a:r>
          </a:p>
          <a:p>
            <a:pPr>
              <a:lnSpc>
                <a:spcPts val="1200"/>
              </a:lnSpc>
              <a:spcBef>
                <a:spcPts val="1170"/>
              </a:spcBef>
              <a:spcAft>
                <a:spcPts val="990"/>
              </a:spcAft>
            </a:pPr>
            <a:r>
              <a:rPr lang="en-US" sz="1450" spc="-5" dirty="0">
                <a:solidFill>
                  <a:srgbClr val="000000"/>
                </a:solidFill>
                <a:latin typeface="Calibri" panose="02020603050405020304" pitchFamily="2"/>
              </a:rPr>
              <a:t>2015 - 2019</a:t>
            </a:r>
          </a:p>
        </p:txBody>
      </p:sp>
    </p:spTree>
    <p:extLst>
      <p:ext uri="{BB962C8B-B14F-4D97-AF65-F5344CB8AC3E}">
        <p14:creationId xmlns:p14="http://schemas.microsoft.com/office/powerpoint/2010/main" val="1363552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E8026-B4B0-E051-9886-4A17EB05276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88311D-A5F0-212D-E02B-C6E6EEEA0803}"/>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ACA53D4-88B9-D21B-4803-E8F5481028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51113A19-A448-D45B-59BF-449D744289B8}"/>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AE2D1A6A-B185-C1F3-2C56-D1C6EB151F72}"/>
              </a:ext>
            </a:extLst>
          </p:cNvPr>
          <p:cNvGraphicFramePr>
            <a:graphicFrameLocks noGrp="1"/>
          </p:cNvGraphicFramePr>
          <p:nvPr>
            <p:extLst>
              <p:ext uri="{D42A27DB-BD31-4B8C-83A1-F6EECF244321}">
                <p14:modId xmlns:p14="http://schemas.microsoft.com/office/powerpoint/2010/main" val="1200809809"/>
              </p:ext>
            </p:extLst>
          </p:nvPr>
        </p:nvGraphicFramePr>
        <p:xfrm>
          <a:off x="1335024" y="2050044"/>
          <a:ext cx="9848088" cy="3948418"/>
        </p:xfrm>
        <a:graphic>
          <a:graphicData uri="http://schemas.openxmlformats.org/drawingml/2006/table">
            <a:tbl>
              <a:tblPr/>
              <a:tblGrid>
                <a:gridCol w="1109583">
                  <a:extLst>
                    <a:ext uri="{9D8B030D-6E8A-4147-A177-3AD203B41FA5}">
                      <a16:colId xmlns:a16="http://schemas.microsoft.com/office/drawing/2014/main" val="20000"/>
                    </a:ext>
                  </a:extLst>
                </a:gridCol>
                <a:gridCol w="1010795">
                  <a:extLst>
                    <a:ext uri="{9D8B030D-6E8A-4147-A177-3AD203B41FA5}">
                      <a16:colId xmlns:a16="http://schemas.microsoft.com/office/drawing/2014/main" val="20001"/>
                    </a:ext>
                  </a:extLst>
                </a:gridCol>
                <a:gridCol w="1308592">
                  <a:extLst>
                    <a:ext uri="{9D8B030D-6E8A-4147-A177-3AD203B41FA5}">
                      <a16:colId xmlns:a16="http://schemas.microsoft.com/office/drawing/2014/main" val="20002"/>
                    </a:ext>
                  </a:extLst>
                </a:gridCol>
                <a:gridCol w="900552">
                  <a:extLst>
                    <a:ext uri="{9D8B030D-6E8A-4147-A177-3AD203B41FA5}">
                      <a16:colId xmlns:a16="http://schemas.microsoft.com/office/drawing/2014/main" val="20003"/>
                    </a:ext>
                  </a:extLst>
                </a:gridCol>
                <a:gridCol w="944936">
                  <a:extLst>
                    <a:ext uri="{9D8B030D-6E8A-4147-A177-3AD203B41FA5}">
                      <a16:colId xmlns:a16="http://schemas.microsoft.com/office/drawing/2014/main" val="20004"/>
                    </a:ext>
                  </a:extLst>
                </a:gridCol>
                <a:gridCol w="914153">
                  <a:extLst>
                    <a:ext uri="{9D8B030D-6E8A-4147-A177-3AD203B41FA5}">
                      <a16:colId xmlns:a16="http://schemas.microsoft.com/office/drawing/2014/main" val="20005"/>
                    </a:ext>
                  </a:extLst>
                </a:gridCol>
                <a:gridCol w="1625002">
                  <a:extLst>
                    <a:ext uri="{9D8B030D-6E8A-4147-A177-3AD203B41FA5}">
                      <a16:colId xmlns:a16="http://schemas.microsoft.com/office/drawing/2014/main" val="20006"/>
                    </a:ext>
                  </a:extLst>
                </a:gridCol>
                <a:gridCol w="2034475">
                  <a:extLst>
                    <a:ext uri="{9D8B030D-6E8A-4147-A177-3AD203B41FA5}">
                      <a16:colId xmlns:a16="http://schemas.microsoft.com/office/drawing/2014/main" val="20007"/>
                    </a:ext>
                  </a:extLst>
                </a:gridCol>
              </a:tblGrid>
              <a:tr h="277009">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802005" indent="0" algn="r">
                        <a:lnSpc>
                          <a:spcPts val="1200"/>
                        </a:lnSpc>
                        <a:spcBef>
                          <a:spcPts val="190"/>
                        </a:spcBef>
                        <a:spcAft>
                          <a:spcPts val="240"/>
                        </a:spcAft>
                      </a:pPr>
                      <a:r>
                        <a:rPr lang="en-US" sz="1200" spc="0">
                          <a:solidFill>
                            <a:srgbClr val="000000"/>
                          </a:solidFill>
                          <a:latin typeface="Calibri" panose="02020603050405020304" pitchFamily="2"/>
                        </a:rPr>
                        <a:t>2021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671830" indent="0" algn="r">
                        <a:lnSpc>
                          <a:spcPts val="1200"/>
                        </a:lnSpc>
                        <a:spcBef>
                          <a:spcPts val="190"/>
                        </a:spcBef>
                        <a:spcAft>
                          <a:spcPts val="240"/>
                        </a:spcAft>
                      </a:pPr>
                      <a:r>
                        <a:rPr lang="en-US" sz="1200" spc="0">
                          <a:solidFill>
                            <a:srgbClr val="000000"/>
                          </a:solidFill>
                          <a:latin typeface="Calibri" panose="02020603050405020304" pitchFamily="2"/>
                        </a:rPr>
                        <a:t>2022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1422400" indent="0" algn="r">
                        <a:lnSpc>
                          <a:spcPts val="1200"/>
                        </a:lnSpc>
                        <a:spcBef>
                          <a:spcPts val="190"/>
                        </a:spcBef>
                        <a:spcAft>
                          <a:spcPts val="240"/>
                        </a:spcAft>
                      </a:pPr>
                      <a:r>
                        <a:rPr lang="en-US" sz="1200" spc="0">
                          <a:solidFill>
                            <a:srgbClr val="000000"/>
                          </a:solidFill>
                          <a:latin typeface="Calibri" panose="02020603050405020304" pitchFamily="2"/>
                        </a:rPr>
                        <a:t>2022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extLst>
                  <a:ext uri="{0D108BD9-81ED-4DB2-BD59-A6C34878D82A}">
                    <a16:rowId xmlns:a16="http://schemas.microsoft.com/office/drawing/2014/main" val="10000"/>
                  </a:ext>
                </a:extLst>
              </a:tr>
              <a:tr h="253576">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401955" indent="0" algn="r">
                        <a:lnSpc>
                          <a:spcPts val="1200"/>
                        </a:lnSpc>
                        <a:spcBef>
                          <a:spcPts val="165"/>
                        </a:spcBef>
                        <a:spcAft>
                          <a:spcPts val="115"/>
                        </a:spcAft>
                      </a:pPr>
                      <a:r>
                        <a:rPr lang="en-US" sz="1200" spc="0">
                          <a:solidFill>
                            <a:srgbClr val="000000"/>
                          </a:solidFill>
                          <a:latin typeface="Calibri" panose="02020603050405020304" pitchFamily="2"/>
                        </a:rPr>
                        <a:t>By election Priory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271780" indent="0" algn="r">
                        <a:lnSpc>
                          <a:spcPts val="1200"/>
                        </a:lnSpc>
                        <a:spcBef>
                          <a:spcPts val="165"/>
                        </a:spcBef>
                        <a:spcAft>
                          <a:spcPts val="115"/>
                        </a:spcAft>
                      </a:pPr>
                      <a:r>
                        <a:rPr lang="en-US" sz="1200" spc="0">
                          <a:solidFill>
                            <a:srgbClr val="000000"/>
                          </a:solidFill>
                          <a:latin typeface="Calibri" panose="02020603050405020304" pitchFamily="2"/>
                        </a:rPr>
                        <a:t>By election Chase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1079500" indent="0" algn="r">
                        <a:lnSpc>
                          <a:spcPts val="1200"/>
                        </a:lnSpc>
                        <a:spcBef>
                          <a:spcPts val="165"/>
                        </a:spcBef>
                        <a:spcAft>
                          <a:spcPts val="115"/>
                        </a:spcAft>
                      </a:pPr>
                      <a:r>
                        <a:rPr lang="en-US" sz="1200" spc="0">
                          <a:solidFill>
                            <a:srgbClr val="000000"/>
                          </a:solidFill>
                          <a:latin typeface="Calibri" panose="02020603050405020304" pitchFamily="2"/>
                        </a:rPr>
                        <a:t>By election Chase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extLst>
                  <a:ext uri="{0D108BD9-81ED-4DB2-BD59-A6C34878D82A}">
                    <a16:rowId xmlns:a16="http://schemas.microsoft.com/office/drawing/2014/main" val="10001"/>
                  </a:ext>
                </a:extLst>
              </a:tr>
              <a:tr h="252738">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630555" indent="0" algn="r">
                        <a:lnSpc>
                          <a:spcPts val="1200"/>
                        </a:lnSpc>
                        <a:spcBef>
                          <a:spcPts val="165"/>
                        </a:spcBef>
                        <a:spcAft>
                          <a:spcPts val="120"/>
                        </a:spcAft>
                      </a:pPr>
                      <a:r>
                        <a:rPr lang="en-US" sz="1200" spc="0" dirty="0">
                          <a:solidFill>
                            <a:srgbClr val="000000"/>
                          </a:solidFill>
                          <a:latin typeface="Calibri" panose="02020603050405020304" pitchFamily="2"/>
                        </a:rPr>
                        <a:t>6 May 2021 </a:t>
                      </a:r>
                    </a:p>
                    <a:p>
                      <a:endParaRPr sz="100" baseline="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328930" indent="0" algn="r">
                        <a:lnSpc>
                          <a:spcPts val="1200"/>
                        </a:lnSpc>
                        <a:spcBef>
                          <a:spcPts val="165"/>
                        </a:spcBef>
                        <a:spcAft>
                          <a:spcPts val="120"/>
                        </a:spcAft>
                      </a:pPr>
                      <a:r>
                        <a:rPr lang="en-US" sz="1200" spc="0">
                          <a:solidFill>
                            <a:srgbClr val="000000"/>
                          </a:solidFill>
                          <a:latin typeface="Calibri" panose="02020603050405020304" pitchFamily="2"/>
                        </a:rPr>
                        <a:t>17 March 2022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1250950" indent="0" algn="r">
                        <a:lnSpc>
                          <a:spcPts val="1200"/>
                        </a:lnSpc>
                        <a:spcBef>
                          <a:spcPts val="165"/>
                        </a:spcBef>
                        <a:spcAft>
                          <a:spcPts val="120"/>
                        </a:spcAft>
                      </a:pPr>
                      <a:r>
                        <a:rPr lang="en-US" sz="1200" spc="0">
                          <a:solidFill>
                            <a:srgbClr val="000000"/>
                          </a:solidFill>
                          <a:latin typeface="Calibri" panose="02020603050405020304" pitchFamily="2"/>
                        </a:rPr>
                        <a:t>5 May 2022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extLst>
                  <a:ext uri="{0D108BD9-81ED-4DB2-BD59-A6C34878D82A}">
                    <a16:rowId xmlns:a16="http://schemas.microsoft.com/office/drawing/2014/main" val="10002"/>
                  </a:ext>
                </a:extLst>
              </a:tr>
              <a:tr h="747338">
                <a:tc>
                  <a:txBody>
                    <a:bodyPr/>
                    <a:lstStyle/>
                    <a:p>
                      <a:pPr marL="73025" marR="0" indent="0" algn="l">
                        <a:lnSpc>
                          <a:spcPts val="1200"/>
                        </a:lnSpc>
                        <a:spcBef>
                          <a:spcPts val="190"/>
                        </a:spcBef>
                        <a:spcAft>
                          <a:spcPts val="3045"/>
                        </a:spcAft>
                      </a:pPr>
                      <a:r>
                        <a:rPr lang="en-US" sz="1200" spc="0">
                          <a:solidFill>
                            <a:srgbClr val="000000"/>
                          </a:solidFill>
                          <a:latin typeface="Calibri" panose="02020603050405020304" pitchFamily="2"/>
                        </a:rPr>
                        <a:t>Ward/parish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120"/>
                        </a:spcAft>
                      </a:pPr>
                      <a:r>
                        <a:rPr lang="en-US" sz="1200" spc="0">
                          <a:solidFill>
                            <a:srgbClr val="000000"/>
                          </a:solidFill>
                          <a:latin typeface="Calibri" panose="02020603050405020304" pitchFamily="2"/>
                        </a:rPr>
                        <a:t>No. of </a:t>
                      </a:r>
                      <a:br/>
                      <a:r>
                        <a:rPr lang="en-US" sz="1200" spc="0">
                          <a:solidFill>
                            <a:srgbClr val="000000"/>
                          </a:solidFill>
                          <a:latin typeface="Calibri" panose="02020603050405020304" pitchFamily="2"/>
                        </a:rPr>
                        <a:t>elected </a:t>
                      </a:r>
                      <a:br/>
                      <a:r>
                        <a:rPr lang="en-US" sz="1200" spc="0">
                          <a:solidFill>
                            <a:srgbClr val="000000"/>
                          </a:solidFill>
                          <a:latin typeface="Calibri" panose="02020603050405020304" pitchFamily="2"/>
                        </a:rPr>
                        <a:t>trustees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173355" indent="0" algn="r">
                        <a:lnSpc>
                          <a:spcPts val="1200"/>
                        </a:lnSpc>
                        <a:spcBef>
                          <a:spcPts val="190"/>
                        </a:spcBef>
                        <a:spcAft>
                          <a:spcPts val="3045"/>
                        </a:spcAft>
                      </a:pPr>
                      <a:r>
                        <a:rPr lang="en-US" sz="1200" spc="0" dirty="0">
                          <a:solidFill>
                            <a:srgbClr val="000000"/>
                          </a:solidFill>
                          <a:latin typeface="Calibri" panose="02020603050405020304" pitchFamily="2"/>
                        </a:rPr>
                        <a:t>No.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200"/>
                        </a:lnSpc>
                        <a:spcBef>
                          <a:spcPts val="190"/>
                        </a:spcBef>
                        <a:spcAft>
                          <a:spcPts val="3045"/>
                        </a:spcAft>
                      </a:pPr>
                      <a:r>
                        <a:rPr lang="en-US" sz="1200" spc="0" dirty="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indent="0" algn="l">
                        <a:lnSpc>
                          <a:spcPts val="1200"/>
                        </a:lnSpc>
                        <a:spcBef>
                          <a:spcPts val="190"/>
                        </a:spcBef>
                        <a:spcAft>
                          <a:spcPts val="0"/>
                        </a:spcAft>
                      </a:pPr>
                      <a:r>
                        <a:rPr lang="en-US" sz="1200" spc="0" dirty="0">
                          <a:solidFill>
                            <a:srgbClr val="000000"/>
                          </a:solidFill>
                          <a:latin typeface="Calibri" panose="02020603050405020304" pitchFamily="2"/>
                        </a:rPr>
                        <a:t>No. </a:t>
                      </a:r>
                    </a:p>
                    <a:p>
                      <a:pPr marL="91440" marR="0" indent="0" algn="l">
                        <a:lnSpc>
                          <a:spcPts val="1200"/>
                        </a:lnSpc>
                        <a:spcBef>
                          <a:spcPts val="265"/>
                        </a:spcBef>
                        <a:spcAft>
                          <a:spcPts val="1580"/>
                        </a:spcAft>
                      </a:pPr>
                      <a:r>
                        <a:rPr lang="en-US" sz="1200" spc="0" dirty="0">
                          <a:solidFill>
                            <a:srgbClr val="000000"/>
                          </a:solidFill>
                          <a:latin typeface="Calibri" panose="02020603050405020304" pitchFamily="2"/>
                        </a:rPr>
                        <a:t>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210185" indent="0" algn="r">
                        <a:lnSpc>
                          <a:spcPts val="1200"/>
                        </a:lnSpc>
                        <a:spcBef>
                          <a:spcPts val="190"/>
                        </a:spcBef>
                        <a:spcAft>
                          <a:spcPts val="3045"/>
                        </a:spcAft>
                      </a:pPr>
                      <a:r>
                        <a:rPr lang="en-US" sz="1200" spc="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0850" indent="0" algn="r">
                        <a:lnSpc>
                          <a:spcPts val="1200"/>
                        </a:lnSpc>
                        <a:spcBef>
                          <a:spcPts val="190"/>
                        </a:spcBef>
                        <a:spcAft>
                          <a:spcPts val="3045"/>
                        </a:spcAft>
                      </a:pPr>
                      <a:r>
                        <a:rPr lang="en-US" sz="1200" spc="0">
                          <a:solidFill>
                            <a:srgbClr val="000000"/>
                          </a:solidFill>
                          <a:latin typeface="Calibri" panose="02020603050405020304" pitchFamily="2"/>
                        </a:rPr>
                        <a:t>No.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200"/>
                        </a:lnSpc>
                        <a:spcBef>
                          <a:spcPts val="190"/>
                        </a:spcBef>
                        <a:spcAft>
                          <a:spcPts val="3045"/>
                        </a:spcAft>
                      </a:pPr>
                      <a:r>
                        <a:rPr lang="en-US" sz="1200" spc="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2654">
                <a:tc>
                  <a:txBody>
                    <a:bodyPr/>
                    <a:lstStyle/>
                    <a:p>
                      <a:pPr marL="73025" marR="0" indent="0" algn="l">
                        <a:lnSpc>
                          <a:spcPts val="1100"/>
                        </a:lnSpc>
                        <a:spcBef>
                          <a:spcPts val="165"/>
                        </a:spcBef>
                        <a:spcAft>
                          <a:spcPts val="70"/>
                        </a:spcAft>
                      </a:pPr>
                      <a:r>
                        <a:rPr lang="en-US" sz="1100" spc="0">
                          <a:solidFill>
                            <a:srgbClr val="000000"/>
                          </a:solidFill>
                          <a:latin typeface="Calibri" panose="02020603050405020304" pitchFamily="2"/>
                        </a:rPr>
                        <a:t>Chase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3540" indent="0" algn="r">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65"/>
                        </a:spcBef>
                        <a:spcAft>
                          <a:spcPts val="70"/>
                        </a:spcAft>
                      </a:pPr>
                      <a:r>
                        <a:rPr lang="en-US" sz="1100" spc="0">
                          <a:solidFill>
                            <a:srgbClr val="000000"/>
                          </a:solidFill>
                          <a:latin typeface="Calibri" panose="02020603050405020304" pitchFamily="2"/>
                        </a:rPr>
                        <a:t>0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1079500" indent="0" algn="r">
                        <a:lnSpc>
                          <a:spcPts val="1100"/>
                        </a:lnSpc>
                        <a:spcBef>
                          <a:spcPts val="165"/>
                        </a:spcBef>
                        <a:spcAft>
                          <a:spcPts val="7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100"/>
                        </a:lnSpc>
                        <a:spcBef>
                          <a:spcPts val="165"/>
                        </a:spcBef>
                        <a:spcAft>
                          <a:spcPts val="70"/>
                        </a:spcAft>
                      </a:pPr>
                      <a:r>
                        <a:rPr lang="en-US" sz="1100" spc="0">
                          <a:solidFill>
                            <a:srgbClr val="000000"/>
                          </a:solidFill>
                          <a:latin typeface="Calibri" panose="02020603050405020304" pitchFamily="2"/>
                        </a:rPr>
                        <a:t>20.8%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3491">
                <a:tc>
                  <a:txBody>
                    <a:bodyPr/>
                    <a:lstStyle/>
                    <a:p>
                      <a:pPr marL="73025" marR="0" indent="0" algn="l">
                        <a:lnSpc>
                          <a:spcPts val="1100"/>
                        </a:lnSpc>
                        <a:spcBef>
                          <a:spcPts val="165"/>
                        </a:spcBef>
                        <a:spcAft>
                          <a:spcPts val="120"/>
                        </a:spcAft>
                      </a:pPr>
                      <a:r>
                        <a:rPr lang="en-US" sz="1100" spc="0">
                          <a:solidFill>
                            <a:srgbClr val="000000"/>
                          </a:solidFill>
                          <a:latin typeface="Calibri" panose="02020603050405020304" pitchFamily="2"/>
                        </a:rPr>
                        <a:t>Colwell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3540" indent="0" algn="r">
                        <a:lnSpc>
                          <a:spcPts val="1100"/>
                        </a:lnSpc>
                        <a:spcBef>
                          <a:spcPts val="165"/>
                        </a:spcBef>
                        <a:spcAft>
                          <a:spcPts val="12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5"/>
                  </a:ext>
                </a:extLst>
              </a:tr>
              <a:tr h="232654">
                <a:tc>
                  <a:txBody>
                    <a:bodyPr/>
                    <a:lstStyle/>
                    <a:p>
                      <a:pPr marL="73025" marR="0" indent="0" algn="l">
                        <a:lnSpc>
                          <a:spcPts val="1100"/>
                        </a:lnSpc>
                        <a:spcBef>
                          <a:spcPts val="160"/>
                        </a:spcBef>
                        <a:spcAft>
                          <a:spcPts val="95"/>
                        </a:spcAft>
                      </a:pPr>
                      <a:r>
                        <a:rPr lang="en-US" sz="1100" spc="0">
                          <a:solidFill>
                            <a:srgbClr val="000000"/>
                          </a:solidFill>
                          <a:latin typeface="Calibri" panose="02020603050405020304" pitchFamily="2"/>
                        </a:rPr>
                        <a:t>Dyson Perrins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3540" indent="0" algn="r">
                        <a:lnSpc>
                          <a:spcPts val="1100"/>
                        </a:lnSpc>
                        <a:spcBef>
                          <a:spcPts val="160"/>
                        </a:spcBef>
                        <a:spcAft>
                          <a:spcPts val="10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306">
                <a:tc>
                  <a:txBody>
                    <a:bodyPr/>
                    <a:lstStyle/>
                    <a:p>
                      <a:pPr marL="73025" marR="0" indent="0" algn="l">
                        <a:lnSpc>
                          <a:spcPts val="1100"/>
                        </a:lnSpc>
                        <a:spcBef>
                          <a:spcPts val="165"/>
                        </a:spcBef>
                        <a:spcAft>
                          <a:spcPts val="70"/>
                        </a:spcAft>
                      </a:pPr>
                      <a:r>
                        <a:rPr lang="en-US" sz="1100" spc="0">
                          <a:solidFill>
                            <a:srgbClr val="000000"/>
                          </a:solidFill>
                          <a:latin typeface="Calibri" panose="02020603050405020304" pitchFamily="2"/>
                        </a:rPr>
                        <a:t>Guarlford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3540" indent="0" algn="r">
                        <a:lnSpc>
                          <a:spcPts val="1100"/>
                        </a:lnSpc>
                        <a:spcBef>
                          <a:spcPts val="165"/>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7"/>
                  </a:ext>
                </a:extLst>
              </a:tr>
              <a:tr h="256923">
                <a:tc>
                  <a:txBody>
                    <a:bodyPr/>
                    <a:lstStyle/>
                    <a:p>
                      <a:pPr marL="73025" marR="0" indent="0" algn="l">
                        <a:lnSpc>
                          <a:spcPts val="1100"/>
                        </a:lnSpc>
                        <a:spcBef>
                          <a:spcPts val="185"/>
                        </a:spcBef>
                        <a:spcAft>
                          <a:spcPts val="195"/>
                        </a:spcAft>
                      </a:pPr>
                      <a:r>
                        <a:rPr lang="en-US" sz="1100" spc="0">
                          <a:solidFill>
                            <a:srgbClr val="000000"/>
                          </a:solidFill>
                          <a:latin typeface="Calibri" panose="02020603050405020304" pitchFamily="2"/>
                        </a:rPr>
                        <a:t>Link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3540" indent="0" algn="r">
                        <a:lnSpc>
                          <a:spcPts val="1100"/>
                        </a:lnSpc>
                        <a:spcBef>
                          <a:spcPts val="185"/>
                        </a:spcBef>
                        <a:spcAft>
                          <a:spcPts val="1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52738">
                <a:tc>
                  <a:txBody>
                    <a:bodyPr/>
                    <a:lstStyle/>
                    <a:p>
                      <a:pPr marL="73025" marR="0" indent="0" algn="l">
                        <a:lnSpc>
                          <a:spcPts val="1100"/>
                        </a:lnSpc>
                        <a:spcBef>
                          <a:spcPts val="165"/>
                        </a:spcBef>
                        <a:spcAft>
                          <a:spcPts val="190"/>
                        </a:spcAft>
                      </a:pPr>
                      <a:r>
                        <a:rPr lang="en-US" sz="1100" spc="0">
                          <a:solidFill>
                            <a:srgbClr val="000000"/>
                          </a:solidFill>
                          <a:latin typeface="Calibri" panose="02020603050405020304" pitchFamily="2"/>
                        </a:rPr>
                        <a:t>Mathon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3540" indent="0" algn="r">
                        <a:lnSpc>
                          <a:spcPts val="1100"/>
                        </a:lnSpc>
                        <a:spcBef>
                          <a:spcPts val="165"/>
                        </a:spcBef>
                        <a:spcAft>
                          <a:spcPts val="19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9"/>
                  </a:ext>
                </a:extLst>
              </a:tr>
              <a:tr h="233491">
                <a:tc>
                  <a:txBody>
                    <a:bodyPr/>
                    <a:lstStyle/>
                    <a:p>
                      <a:pPr marL="73025" marR="0" indent="0" algn="l">
                        <a:lnSpc>
                          <a:spcPts val="1100"/>
                        </a:lnSpc>
                        <a:spcBef>
                          <a:spcPts val="165"/>
                        </a:spcBef>
                        <a:spcAft>
                          <a:spcPts val="120"/>
                        </a:spcAft>
                      </a:pPr>
                      <a:r>
                        <a:rPr lang="en-US" sz="1100" spc="0">
                          <a:solidFill>
                            <a:srgbClr val="000000"/>
                          </a:solidFill>
                          <a:latin typeface="Calibri" panose="02020603050405020304" pitchFamily="2"/>
                        </a:rPr>
                        <a:t>Priory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3540" indent="0" algn="r">
                        <a:lnSpc>
                          <a:spcPts val="1100"/>
                        </a:lnSpc>
                        <a:spcBef>
                          <a:spcPts val="165"/>
                        </a:spcBef>
                        <a:spcAft>
                          <a:spcPts val="1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802005" indent="0" algn="r">
                        <a:lnSpc>
                          <a:spcPts val="1100"/>
                        </a:lnSpc>
                        <a:spcBef>
                          <a:spcPts val="165"/>
                        </a:spcBef>
                        <a:spcAft>
                          <a:spcPts val="120"/>
                        </a:spcAft>
                      </a:pPr>
                      <a:r>
                        <a:rPr lang="en-US" sz="1100" spc="0">
                          <a:solidFill>
                            <a:srgbClr val="000000"/>
                          </a:solidFill>
                          <a:latin typeface="Calibri" panose="02020603050405020304" pitchFamily="2"/>
                        </a:rPr>
                        <a:t>3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0485" marR="0" indent="0" algn="l">
                        <a:lnSpc>
                          <a:spcPts val="1100"/>
                        </a:lnSpc>
                        <a:spcBef>
                          <a:spcPts val="165"/>
                        </a:spcBef>
                        <a:spcAft>
                          <a:spcPts val="120"/>
                        </a:spcAft>
                      </a:pPr>
                      <a:r>
                        <a:rPr lang="en-US" sz="1100" spc="0">
                          <a:solidFill>
                            <a:srgbClr val="000000"/>
                          </a:solidFill>
                          <a:latin typeface="Calibri" panose="02020603050405020304" pitchFamily="2"/>
                        </a:rPr>
                        <a:t>41.4%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28470">
                <a:tc>
                  <a:txBody>
                    <a:bodyPr/>
                    <a:lstStyle/>
                    <a:p>
                      <a:pPr marL="73025" marR="0" indent="0" algn="l">
                        <a:lnSpc>
                          <a:spcPts val="1100"/>
                        </a:lnSpc>
                        <a:spcBef>
                          <a:spcPts val="160"/>
                        </a:spcBef>
                        <a:spcAft>
                          <a:spcPts val="95"/>
                        </a:spcAft>
                      </a:pPr>
                      <a:r>
                        <a:rPr lang="en-US" sz="1100" spc="0">
                          <a:solidFill>
                            <a:srgbClr val="000000"/>
                          </a:solidFill>
                          <a:latin typeface="Calibri" panose="02020603050405020304" pitchFamily="2"/>
                        </a:rPr>
                        <a:t>Pickersleigh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3540" indent="0" algn="r">
                        <a:lnSpc>
                          <a:spcPts val="1100"/>
                        </a:lnSpc>
                        <a:spcBef>
                          <a:spcPts val="160"/>
                        </a:spcBef>
                        <a:spcAft>
                          <a:spcPts val="10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1"/>
                  </a:ext>
                </a:extLst>
              </a:tr>
              <a:tr h="256923">
                <a:tc>
                  <a:txBody>
                    <a:bodyPr/>
                    <a:lstStyle/>
                    <a:p>
                      <a:pPr marL="73025" marR="0" indent="0" algn="l">
                        <a:lnSpc>
                          <a:spcPts val="1100"/>
                        </a:lnSpc>
                        <a:spcBef>
                          <a:spcPts val="190"/>
                        </a:spcBef>
                        <a:spcAft>
                          <a:spcPts val="215"/>
                        </a:spcAft>
                      </a:pPr>
                      <a:r>
                        <a:rPr lang="en-US" sz="1100" spc="0">
                          <a:solidFill>
                            <a:srgbClr val="000000"/>
                          </a:solidFill>
                          <a:latin typeface="Calibri" panose="02020603050405020304" pitchFamily="2"/>
                        </a:rPr>
                        <a:t>West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83540" indent="0" algn="r">
                        <a:lnSpc>
                          <a:spcPts val="1100"/>
                        </a:lnSpc>
                        <a:spcBef>
                          <a:spcPts val="190"/>
                        </a:spcBef>
                        <a:spcAft>
                          <a:spcPts val="21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1079500" indent="0" algn="r">
                        <a:lnSpc>
                          <a:spcPts val="1100"/>
                        </a:lnSpc>
                        <a:spcBef>
                          <a:spcPts val="190"/>
                        </a:spcBef>
                        <a:spcAft>
                          <a:spcPts val="21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61107">
                <a:tc>
                  <a:txBody>
                    <a:bodyPr/>
                    <a:lstStyle/>
                    <a:p>
                      <a:pPr marL="73025" marR="0" indent="0" algn="l">
                        <a:lnSpc>
                          <a:spcPts val="1100"/>
                        </a:lnSpc>
                        <a:spcBef>
                          <a:spcPts val="165"/>
                        </a:spcBef>
                        <a:spcAft>
                          <a:spcPts val="215"/>
                        </a:spcAft>
                      </a:pPr>
                      <a:r>
                        <a:rPr lang="en-US" sz="1100" spc="0">
                          <a:solidFill>
                            <a:srgbClr val="000000"/>
                          </a:solidFill>
                          <a:latin typeface="Calibri" panose="02020603050405020304" pitchFamily="2"/>
                        </a:rPr>
                        <a:t>Wells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83540" indent="0" algn="r">
                        <a:lnSpc>
                          <a:spcPts val="1100"/>
                        </a:lnSpc>
                        <a:spcBef>
                          <a:spcPts val="165"/>
                        </a:spcBef>
                        <a:spcAft>
                          <a:spcPts val="21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3"/>
                  </a:ext>
                </a:extLst>
              </a:tr>
            </a:tbl>
          </a:graphicData>
        </a:graphic>
      </p:graphicFrame>
      <p:sp>
        <p:nvSpPr>
          <p:cNvPr id="3" name="TextBox 2">
            <a:extLst>
              <a:ext uri="{FF2B5EF4-FFF2-40B4-BE49-F238E27FC236}">
                <a16:creationId xmlns:a16="http://schemas.microsoft.com/office/drawing/2014/main" id="{B1115488-3283-AF1B-FA0A-9A1F81258537}"/>
              </a:ext>
            </a:extLst>
          </p:cNvPr>
          <p:cNvSpPr txBox="1"/>
          <p:nvPr/>
        </p:nvSpPr>
        <p:spPr>
          <a:xfrm>
            <a:off x="1310641" y="1447956"/>
            <a:ext cx="6094476" cy="602088"/>
          </a:xfrm>
          <a:prstGeom prst="rect">
            <a:avLst/>
          </a:prstGeom>
          <a:noFill/>
        </p:spPr>
        <p:txBody>
          <a:bodyPr wrap="square">
            <a:spAutoFit/>
          </a:bodyPr>
          <a:lstStyle/>
          <a:p>
            <a:pPr>
              <a:lnSpc>
                <a:spcPts val="1400"/>
              </a:lnSpc>
            </a:pPr>
            <a:r>
              <a:rPr lang="en-US" sz="1450" b="1" spc="-20" dirty="0">
                <a:solidFill>
                  <a:srgbClr val="000000"/>
                </a:solidFill>
                <a:latin typeface="Calibri" panose="02020603050405020304" pitchFamily="2"/>
              </a:rPr>
              <a:t>Elections 2011 to present </a:t>
            </a:r>
          </a:p>
          <a:p>
            <a:pPr>
              <a:lnSpc>
                <a:spcPts val="1200"/>
              </a:lnSpc>
              <a:spcBef>
                <a:spcPts val="1170"/>
              </a:spcBef>
              <a:spcAft>
                <a:spcPts val="990"/>
              </a:spcAft>
            </a:pPr>
            <a:r>
              <a:rPr lang="en-US" sz="1450" spc="-5" dirty="0">
                <a:solidFill>
                  <a:srgbClr val="000000"/>
                </a:solidFill>
                <a:latin typeface="Calibri" panose="02020603050405020304" pitchFamily="2"/>
              </a:rPr>
              <a:t>2021 - 2022</a:t>
            </a:r>
          </a:p>
        </p:txBody>
      </p:sp>
    </p:spTree>
    <p:extLst>
      <p:ext uri="{BB962C8B-B14F-4D97-AF65-F5344CB8AC3E}">
        <p14:creationId xmlns:p14="http://schemas.microsoft.com/office/powerpoint/2010/main" val="2131913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693D3-D08A-39AB-F84F-1F4985BD53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44DBC56-DB02-078C-2239-3A6395A4FF46}"/>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FA1C108-3A78-62FE-944A-A8C1D23255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1E783663-A23C-CC7F-D15B-098B2C59362F}"/>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graphicFrame>
        <p:nvGraphicFramePr>
          <p:cNvPr id="2" name="Table 1">
            <a:extLst>
              <a:ext uri="{FF2B5EF4-FFF2-40B4-BE49-F238E27FC236}">
                <a16:creationId xmlns:a16="http://schemas.microsoft.com/office/drawing/2014/main" id="{4404060E-81F9-56DA-170F-135A6D9DE7B9}"/>
              </a:ext>
            </a:extLst>
          </p:cNvPr>
          <p:cNvGraphicFramePr>
            <a:graphicFrameLocks noGrp="1"/>
          </p:cNvGraphicFramePr>
          <p:nvPr>
            <p:extLst>
              <p:ext uri="{D42A27DB-BD31-4B8C-83A1-F6EECF244321}">
                <p14:modId xmlns:p14="http://schemas.microsoft.com/office/powerpoint/2010/main" val="1182906392"/>
              </p:ext>
            </p:extLst>
          </p:nvPr>
        </p:nvGraphicFramePr>
        <p:xfrm>
          <a:off x="1188721" y="2152015"/>
          <a:ext cx="9729217" cy="3846449"/>
        </p:xfrm>
        <a:graphic>
          <a:graphicData uri="http://schemas.openxmlformats.org/drawingml/2006/table">
            <a:tbl>
              <a:tblPr/>
              <a:tblGrid>
                <a:gridCol w="1066779">
                  <a:extLst>
                    <a:ext uri="{9D8B030D-6E8A-4147-A177-3AD203B41FA5}">
                      <a16:colId xmlns:a16="http://schemas.microsoft.com/office/drawing/2014/main" val="20000"/>
                    </a:ext>
                  </a:extLst>
                </a:gridCol>
                <a:gridCol w="916273">
                  <a:extLst>
                    <a:ext uri="{9D8B030D-6E8A-4147-A177-3AD203B41FA5}">
                      <a16:colId xmlns:a16="http://schemas.microsoft.com/office/drawing/2014/main" val="20001"/>
                    </a:ext>
                  </a:extLst>
                </a:gridCol>
                <a:gridCol w="1190806">
                  <a:extLst>
                    <a:ext uri="{9D8B030D-6E8A-4147-A177-3AD203B41FA5}">
                      <a16:colId xmlns:a16="http://schemas.microsoft.com/office/drawing/2014/main" val="20002"/>
                    </a:ext>
                  </a:extLst>
                </a:gridCol>
                <a:gridCol w="1214497">
                  <a:extLst>
                    <a:ext uri="{9D8B030D-6E8A-4147-A177-3AD203B41FA5}">
                      <a16:colId xmlns:a16="http://schemas.microsoft.com/office/drawing/2014/main" val="20003"/>
                    </a:ext>
                  </a:extLst>
                </a:gridCol>
                <a:gridCol w="1183839">
                  <a:extLst>
                    <a:ext uri="{9D8B030D-6E8A-4147-A177-3AD203B41FA5}">
                      <a16:colId xmlns:a16="http://schemas.microsoft.com/office/drawing/2014/main" val="20004"/>
                    </a:ext>
                  </a:extLst>
                </a:gridCol>
                <a:gridCol w="782491">
                  <a:extLst>
                    <a:ext uri="{9D8B030D-6E8A-4147-A177-3AD203B41FA5}">
                      <a16:colId xmlns:a16="http://schemas.microsoft.com/office/drawing/2014/main" val="20005"/>
                    </a:ext>
                  </a:extLst>
                </a:gridCol>
                <a:gridCol w="889795">
                  <a:extLst>
                    <a:ext uri="{9D8B030D-6E8A-4147-A177-3AD203B41FA5}">
                      <a16:colId xmlns:a16="http://schemas.microsoft.com/office/drawing/2014/main" val="20006"/>
                    </a:ext>
                  </a:extLst>
                </a:gridCol>
                <a:gridCol w="829175">
                  <a:extLst>
                    <a:ext uri="{9D8B030D-6E8A-4147-A177-3AD203B41FA5}">
                      <a16:colId xmlns:a16="http://schemas.microsoft.com/office/drawing/2014/main" val="20007"/>
                    </a:ext>
                  </a:extLst>
                </a:gridCol>
                <a:gridCol w="1655562">
                  <a:extLst>
                    <a:ext uri="{9D8B030D-6E8A-4147-A177-3AD203B41FA5}">
                      <a16:colId xmlns:a16="http://schemas.microsoft.com/office/drawing/2014/main" val="20008"/>
                    </a:ext>
                  </a:extLst>
                </a:gridCol>
              </a:tblGrid>
              <a:tr h="256533">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76200" marR="0" indent="0" algn="l">
                        <a:lnSpc>
                          <a:spcPts val="1200"/>
                        </a:lnSpc>
                        <a:spcBef>
                          <a:spcPts val="190"/>
                        </a:spcBef>
                        <a:spcAft>
                          <a:spcPts val="240"/>
                        </a:spcAft>
                      </a:pPr>
                      <a:r>
                        <a:rPr lang="en-US" sz="1200" spc="0">
                          <a:solidFill>
                            <a:srgbClr val="000000"/>
                          </a:solidFill>
                          <a:latin typeface="Calibri" panose="02020603050405020304" pitchFamily="2"/>
                        </a:rPr>
                        <a:t>2023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715010" indent="0" algn="r">
                        <a:lnSpc>
                          <a:spcPts val="1200"/>
                        </a:lnSpc>
                        <a:spcBef>
                          <a:spcPts val="190"/>
                        </a:spcBef>
                        <a:spcAft>
                          <a:spcPts val="240"/>
                        </a:spcAft>
                      </a:pPr>
                      <a:r>
                        <a:rPr lang="en-US" sz="1200" spc="0">
                          <a:solidFill>
                            <a:srgbClr val="000000"/>
                          </a:solidFill>
                          <a:latin typeface="Calibri" panose="02020603050405020304" pitchFamily="2"/>
                        </a:rPr>
                        <a:t>2023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0" indent="0" algn="ctr">
                        <a:lnSpc>
                          <a:spcPts val="1200"/>
                        </a:lnSpc>
                        <a:spcBef>
                          <a:spcPts val="190"/>
                        </a:spcBef>
                        <a:spcAft>
                          <a:spcPts val="240"/>
                        </a:spcAft>
                      </a:pPr>
                      <a:r>
                        <a:rPr lang="en-US" sz="1200" spc="0">
                          <a:solidFill>
                            <a:srgbClr val="000000"/>
                          </a:solidFill>
                          <a:latin typeface="Calibri" panose="02020603050405020304" pitchFamily="2"/>
                        </a:rPr>
                        <a:t>2025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1140">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76200" marR="0" indent="0" algn="l">
                        <a:lnSpc>
                          <a:spcPts val="1200"/>
                        </a:lnSpc>
                        <a:spcBef>
                          <a:spcPts val="165"/>
                        </a:spcBef>
                        <a:spcAft>
                          <a:spcPts val="1560"/>
                        </a:spcAft>
                      </a:pPr>
                      <a:r>
                        <a:rPr lang="en-US" sz="1200" spc="0" dirty="0">
                          <a:solidFill>
                            <a:srgbClr val="000000"/>
                          </a:solidFill>
                          <a:latin typeface="Calibri" panose="02020603050405020304" pitchFamily="2"/>
                        </a:rPr>
                        <a:t>Full Board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0" marR="600710" indent="0" algn="r">
                        <a:lnSpc>
                          <a:spcPts val="1200"/>
                        </a:lnSpc>
                        <a:spcBef>
                          <a:spcPts val="165"/>
                        </a:spcBef>
                        <a:spcAft>
                          <a:spcPts val="1555"/>
                        </a:spcAft>
                      </a:pPr>
                      <a:r>
                        <a:rPr lang="en-US" sz="1200" spc="0" dirty="0">
                          <a:solidFill>
                            <a:srgbClr val="000000"/>
                          </a:solidFill>
                          <a:latin typeface="Calibri" panose="02020603050405020304" pitchFamily="2"/>
                        </a:rPr>
                        <a:t>By election Priory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gridSpan="2">
                  <a:txBody>
                    <a:bodyPr/>
                    <a:lstStyle/>
                    <a:p>
                      <a:pPr marL="68580" marR="160020" indent="0" algn="l">
                        <a:lnSpc>
                          <a:spcPts val="1400"/>
                        </a:lnSpc>
                        <a:spcBef>
                          <a:spcPts val="0"/>
                        </a:spcBef>
                        <a:spcAft>
                          <a:spcPts val="95"/>
                        </a:spcAft>
                      </a:pPr>
                      <a:r>
                        <a:rPr lang="en-US" sz="1200" spc="-20">
                          <a:solidFill>
                            <a:srgbClr val="000000"/>
                          </a:solidFill>
                          <a:latin typeface="Calibri" panose="02020603050405020304" pitchFamily="2"/>
                        </a:rPr>
                        <a:t>By election Priory and W Malvern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a:p>
                  </a:txBody>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4832">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a:lnSpc>
                          <a:spcPts val="1200"/>
                        </a:lnSpc>
                        <a:spcBef>
                          <a:spcPts val="165"/>
                        </a:spcBef>
                        <a:spcAft>
                          <a:spcPts val="100"/>
                        </a:spcAft>
                      </a:pPr>
                      <a:r>
                        <a:rPr lang="en-US" sz="1200" spc="0" dirty="0">
                          <a:solidFill>
                            <a:srgbClr val="000000"/>
                          </a:solidFill>
                          <a:latin typeface="Calibri" panose="02020603050405020304" pitchFamily="2"/>
                        </a:rPr>
                        <a:t>1 November 2023 </a:t>
                      </a:r>
                    </a:p>
                    <a:p>
                      <a:endParaRPr sz="100" baseline="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0" marR="372110" indent="0" algn="r">
                        <a:lnSpc>
                          <a:spcPts val="1200"/>
                        </a:lnSpc>
                        <a:spcBef>
                          <a:spcPts val="165"/>
                        </a:spcBef>
                        <a:spcAft>
                          <a:spcPts val="100"/>
                        </a:spcAft>
                      </a:pPr>
                      <a:r>
                        <a:rPr lang="en-US" sz="1200" spc="0">
                          <a:solidFill>
                            <a:srgbClr val="000000"/>
                          </a:solidFill>
                          <a:latin typeface="Calibri" panose="02020603050405020304" pitchFamily="2"/>
                        </a:rPr>
                        <a:t>7 December2023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gridSpan="2">
                  <a:txBody>
                    <a:bodyPr/>
                    <a:lstStyle/>
                    <a:p>
                      <a:pPr marL="76200" marR="0" indent="0" algn="l">
                        <a:lnSpc>
                          <a:spcPts val="1200"/>
                        </a:lnSpc>
                        <a:spcBef>
                          <a:spcPts val="165"/>
                        </a:spcBef>
                        <a:spcAft>
                          <a:spcPts val="95"/>
                        </a:spcAft>
                      </a:pPr>
                      <a:r>
                        <a:rPr lang="en-US" sz="1200" spc="0">
                          <a:solidFill>
                            <a:srgbClr val="000000"/>
                          </a:solidFill>
                          <a:latin typeface="Calibri" panose="02020603050405020304" pitchFamily="2"/>
                        </a:rPr>
                        <a:t>18 September 2025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sz="100" baseline="0"/>
                    </a:p>
                  </a:txBody>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92098">
                <a:tc>
                  <a:txBody>
                    <a:bodyPr/>
                    <a:lstStyle/>
                    <a:p>
                      <a:pPr marL="73025" marR="0" indent="0" algn="l">
                        <a:lnSpc>
                          <a:spcPts val="1200"/>
                        </a:lnSpc>
                        <a:spcBef>
                          <a:spcPts val="190"/>
                        </a:spcBef>
                        <a:spcAft>
                          <a:spcPts val="3020"/>
                        </a:spcAft>
                      </a:pPr>
                      <a:r>
                        <a:rPr lang="en-US" sz="1200" spc="0">
                          <a:solidFill>
                            <a:srgbClr val="000000"/>
                          </a:solidFill>
                          <a:latin typeface="Calibri" panose="02020603050405020304" pitchFamily="2"/>
                        </a:rPr>
                        <a:t>Ward/parish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indent="0" algn="l">
                        <a:lnSpc>
                          <a:spcPts val="1400"/>
                        </a:lnSpc>
                        <a:spcBef>
                          <a:spcPts val="0"/>
                        </a:spcBef>
                        <a:spcAft>
                          <a:spcPts val="95"/>
                        </a:spcAft>
                      </a:pPr>
                      <a:r>
                        <a:rPr lang="en-US" sz="1200" spc="0">
                          <a:solidFill>
                            <a:srgbClr val="000000"/>
                          </a:solidFill>
                          <a:latin typeface="Calibri" panose="02020603050405020304" pitchFamily="2"/>
                        </a:rPr>
                        <a:t>No. of elected trustees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200"/>
                        </a:lnSpc>
                        <a:spcBef>
                          <a:spcPts val="190"/>
                        </a:spcBef>
                        <a:spcAft>
                          <a:spcPts val="3020"/>
                        </a:spcAft>
                      </a:pPr>
                      <a:r>
                        <a:rPr lang="en-US" sz="1200" spc="0">
                          <a:solidFill>
                            <a:srgbClr val="000000"/>
                          </a:solidFill>
                          <a:latin typeface="Calibri" panose="02020603050405020304" pitchFamily="2"/>
                        </a:rPr>
                        <a:t>No. 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200"/>
                        </a:lnSpc>
                        <a:spcBef>
                          <a:spcPts val="190"/>
                        </a:spcBef>
                        <a:spcAft>
                          <a:spcPts val="3020"/>
                        </a:spcAft>
                      </a:pPr>
                      <a:r>
                        <a:rPr lang="en-US" sz="1200" spc="0" dirty="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indent="0" algn="l">
                        <a:lnSpc>
                          <a:spcPts val="1200"/>
                        </a:lnSpc>
                        <a:spcBef>
                          <a:spcPts val="190"/>
                        </a:spcBef>
                        <a:spcAft>
                          <a:spcPts val="0"/>
                        </a:spcAft>
                      </a:pPr>
                      <a:r>
                        <a:rPr lang="en-US" sz="1200" spc="0">
                          <a:solidFill>
                            <a:srgbClr val="000000"/>
                          </a:solidFill>
                          <a:latin typeface="Calibri" panose="02020603050405020304" pitchFamily="2"/>
                        </a:rPr>
                        <a:t>No. </a:t>
                      </a:r>
                    </a:p>
                    <a:p>
                      <a:pPr marL="91440" marR="0" indent="0" algn="l">
                        <a:lnSpc>
                          <a:spcPts val="1200"/>
                        </a:lnSpc>
                        <a:spcBef>
                          <a:spcPts val="260"/>
                        </a:spcBef>
                        <a:spcAft>
                          <a:spcPts val="1560"/>
                        </a:spcAft>
                      </a:pPr>
                      <a:r>
                        <a:rPr lang="en-US" sz="1200" spc="0">
                          <a:solidFill>
                            <a:srgbClr val="000000"/>
                          </a:solidFill>
                          <a:latin typeface="Calibri" panose="02020603050405020304" pitchFamily="2"/>
                        </a:rPr>
                        <a:t>candidates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200"/>
                        </a:lnSpc>
                        <a:spcBef>
                          <a:spcPts val="190"/>
                        </a:spcBef>
                        <a:spcAft>
                          <a:spcPts val="3020"/>
                        </a:spcAft>
                      </a:pPr>
                      <a:r>
                        <a:rPr lang="en-US" sz="1200" spc="0">
                          <a:solidFill>
                            <a:srgbClr val="000000"/>
                          </a:solidFill>
                          <a:latin typeface="Calibri" panose="02020603050405020304" pitchFamily="2"/>
                        </a:rPr>
                        <a:t>Turn out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15457">
                <a:tc>
                  <a:txBody>
                    <a:bodyPr/>
                    <a:lstStyle/>
                    <a:p>
                      <a:pPr marL="73025" marR="0" indent="0" algn="l">
                        <a:lnSpc>
                          <a:spcPts val="1100"/>
                        </a:lnSpc>
                        <a:spcBef>
                          <a:spcPts val="160"/>
                        </a:spcBef>
                        <a:spcAft>
                          <a:spcPts val="120"/>
                        </a:spcAft>
                      </a:pPr>
                      <a:r>
                        <a:rPr lang="en-US" sz="1100" spc="0">
                          <a:solidFill>
                            <a:srgbClr val="000000"/>
                          </a:solidFill>
                          <a:latin typeface="Calibri" panose="02020603050405020304" pitchFamily="2"/>
                        </a:rPr>
                        <a:t>Chase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79095" indent="0" algn="r">
                        <a:lnSpc>
                          <a:spcPts val="1100"/>
                        </a:lnSpc>
                        <a:spcBef>
                          <a:spcPts val="160"/>
                        </a:spcBef>
                        <a:spcAft>
                          <a:spcPts val="1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60"/>
                        </a:spcBef>
                        <a:spcAft>
                          <a:spcPts val="12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60"/>
                        </a:spcBef>
                        <a:spcAft>
                          <a:spcPts val="120"/>
                        </a:spcAft>
                      </a:pPr>
                      <a:r>
                        <a:rPr lang="en-US" sz="1100" spc="0">
                          <a:solidFill>
                            <a:srgbClr val="000000"/>
                          </a:solidFill>
                          <a:latin typeface="Calibri" panose="02020603050405020304" pitchFamily="2"/>
                        </a:rPr>
                        <a:t>21%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12357">
                <a:tc>
                  <a:txBody>
                    <a:bodyPr/>
                    <a:lstStyle/>
                    <a:p>
                      <a:pPr marL="73025" marR="0" indent="0" algn="l">
                        <a:lnSpc>
                          <a:spcPts val="1100"/>
                        </a:lnSpc>
                        <a:spcBef>
                          <a:spcPts val="165"/>
                        </a:spcBef>
                        <a:spcAft>
                          <a:spcPts val="95"/>
                        </a:spcAft>
                      </a:pPr>
                      <a:r>
                        <a:rPr lang="en-US" sz="1100" spc="0">
                          <a:solidFill>
                            <a:srgbClr val="000000"/>
                          </a:solidFill>
                          <a:latin typeface="Calibri" panose="02020603050405020304" pitchFamily="2"/>
                        </a:rPr>
                        <a:t>Colwell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79095" indent="0" algn="r">
                        <a:lnSpc>
                          <a:spcPts val="1100"/>
                        </a:lnSpc>
                        <a:spcBef>
                          <a:spcPts val="165"/>
                        </a:spcBef>
                        <a:spcAft>
                          <a:spcPts val="9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9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9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5"/>
                  </a:ext>
                </a:extLst>
              </a:tr>
              <a:tr h="219332">
                <a:tc>
                  <a:txBody>
                    <a:bodyPr/>
                    <a:lstStyle/>
                    <a:p>
                      <a:pPr marL="73025" marR="0" indent="0" algn="l">
                        <a:lnSpc>
                          <a:spcPts val="1100"/>
                        </a:lnSpc>
                        <a:spcBef>
                          <a:spcPts val="185"/>
                        </a:spcBef>
                        <a:spcAft>
                          <a:spcPts val="70"/>
                        </a:spcAft>
                      </a:pPr>
                      <a:r>
                        <a:rPr lang="en-US" sz="1100" spc="0">
                          <a:solidFill>
                            <a:srgbClr val="000000"/>
                          </a:solidFill>
                          <a:latin typeface="Calibri" panose="02020603050405020304" pitchFamily="2"/>
                        </a:rPr>
                        <a:t>Dyson Perrins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79095" indent="0" algn="r">
                        <a:lnSpc>
                          <a:spcPts val="1100"/>
                        </a:lnSpc>
                        <a:spcBef>
                          <a:spcPts val="185"/>
                        </a:spcBef>
                        <a:spcAft>
                          <a:spcPts val="7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85"/>
                        </a:spcBef>
                        <a:spcAft>
                          <a:spcPts val="7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85"/>
                        </a:spcBef>
                        <a:spcAft>
                          <a:spcPts val="7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11582">
                <a:tc>
                  <a:txBody>
                    <a:bodyPr/>
                    <a:lstStyle/>
                    <a:p>
                      <a:pPr marL="73025" marR="0" indent="0" algn="l">
                        <a:lnSpc>
                          <a:spcPts val="1100"/>
                        </a:lnSpc>
                        <a:spcBef>
                          <a:spcPts val="165"/>
                        </a:spcBef>
                        <a:spcAft>
                          <a:spcPts val="45"/>
                        </a:spcAft>
                      </a:pPr>
                      <a:r>
                        <a:rPr lang="en-US" sz="1100" spc="0">
                          <a:solidFill>
                            <a:srgbClr val="000000"/>
                          </a:solidFill>
                          <a:latin typeface="Calibri" panose="02020603050405020304" pitchFamily="2"/>
                        </a:rPr>
                        <a:t>Guarlford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79095" indent="0" algn="r">
                        <a:lnSpc>
                          <a:spcPts val="1100"/>
                        </a:lnSpc>
                        <a:spcBef>
                          <a:spcPts val="165"/>
                        </a:spcBef>
                        <a:spcAft>
                          <a:spcPts val="4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4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4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7"/>
                  </a:ext>
                </a:extLst>
              </a:tr>
              <a:tr h="220107">
                <a:tc>
                  <a:txBody>
                    <a:bodyPr/>
                    <a:lstStyle/>
                    <a:p>
                      <a:pPr marL="73025" marR="0" indent="0" algn="l">
                        <a:lnSpc>
                          <a:spcPts val="1100"/>
                        </a:lnSpc>
                        <a:spcBef>
                          <a:spcPts val="190"/>
                        </a:spcBef>
                        <a:spcAft>
                          <a:spcPts val="95"/>
                        </a:spcAft>
                      </a:pPr>
                      <a:r>
                        <a:rPr lang="en-US" sz="1100" spc="0">
                          <a:solidFill>
                            <a:srgbClr val="000000"/>
                          </a:solidFill>
                          <a:latin typeface="Calibri" panose="02020603050405020304" pitchFamily="2"/>
                        </a:rPr>
                        <a:t>Link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79095" indent="0" algn="r">
                        <a:lnSpc>
                          <a:spcPts val="1100"/>
                        </a:lnSpc>
                        <a:spcBef>
                          <a:spcPts val="190"/>
                        </a:spcBef>
                        <a:spcAft>
                          <a:spcPts val="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90"/>
                        </a:spcBef>
                        <a:spcAft>
                          <a:spcPts val="9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30182">
                <a:tc>
                  <a:txBody>
                    <a:bodyPr/>
                    <a:lstStyle/>
                    <a:p>
                      <a:pPr marL="73025" marR="0" indent="0" algn="l">
                        <a:lnSpc>
                          <a:spcPts val="1100"/>
                        </a:lnSpc>
                        <a:spcBef>
                          <a:spcPts val="160"/>
                        </a:spcBef>
                        <a:spcAft>
                          <a:spcPts val="220"/>
                        </a:spcAft>
                      </a:pPr>
                      <a:r>
                        <a:rPr lang="en-US" sz="1100" spc="0">
                          <a:solidFill>
                            <a:srgbClr val="000000"/>
                          </a:solidFill>
                          <a:latin typeface="Calibri" panose="02020603050405020304" pitchFamily="2"/>
                        </a:rPr>
                        <a:t>Mathon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79095" indent="0" algn="r">
                        <a:lnSpc>
                          <a:spcPts val="1100"/>
                        </a:lnSpc>
                        <a:spcBef>
                          <a:spcPts val="160"/>
                        </a:spcBef>
                        <a:spcAft>
                          <a:spcPts val="2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0"/>
                        </a:spcBef>
                        <a:spcAft>
                          <a:spcPts val="22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200"/>
                        </a:lnSpc>
                        <a:spcBef>
                          <a:spcPts val="165"/>
                        </a:spcBef>
                        <a:spcAft>
                          <a:spcPts val="120"/>
                        </a:spcAft>
                      </a:pPr>
                      <a:r>
                        <a:rPr lang="en-US" sz="12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09"/>
                  </a:ext>
                </a:extLst>
              </a:tr>
              <a:tr h="219332">
                <a:tc>
                  <a:txBody>
                    <a:bodyPr/>
                    <a:lstStyle/>
                    <a:p>
                      <a:pPr marL="73025" marR="0" indent="0" algn="l">
                        <a:lnSpc>
                          <a:spcPts val="1100"/>
                        </a:lnSpc>
                        <a:spcBef>
                          <a:spcPts val="190"/>
                        </a:spcBef>
                        <a:spcAft>
                          <a:spcPts val="70"/>
                        </a:spcAft>
                      </a:pPr>
                      <a:r>
                        <a:rPr lang="en-US" sz="1100" spc="0">
                          <a:solidFill>
                            <a:srgbClr val="000000"/>
                          </a:solidFill>
                          <a:latin typeface="Calibri" panose="02020603050405020304" pitchFamily="2"/>
                        </a:rPr>
                        <a:t>Priory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79095" indent="0" algn="r">
                        <a:lnSpc>
                          <a:spcPts val="1100"/>
                        </a:lnSpc>
                        <a:spcBef>
                          <a:spcPts val="190"/>
                        </a:spcBef>
                        <a:spcAft>
                          <a:spcPts val="7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70"/>
                        </a:spcAft>
                      </a:pPr>
                      <a:r>
                        <a:rPr lang="en-US" sz="1100" spc="0">
                          <a:solidFill>
                            <a:srgbClr val="000000"/>
                          </a:solidFill>
                          <a:latin typeface="Calibri" panose="02020603050405020304" pitchFamily="2"/>
                        </a:rPr>
                        <a:t>0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715010" indent="0" algn="r">
                        <a:lnSpc>
                          <a:spcPts val="1100"/>
                        </a:lnSpc>
                        <a:spcBef>
                          <a:spcPts val="190"/>
                        </a:spcBef>
                        <a:spcAft>
                          <a:spcPts val="7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65125" indent="0" algn="r">
                        <a:lnSpc>
                          <a:spcPts val="1100"/>
                        </a:lnSpc>
                        <a:spcBef>
                          <a:spcPts val="190"/>
                        </a:spcBef>
                        <a:spcAft>
                          <a:spcPts val="70"/>
                        </a:spcAft>
                      </a:pPr>
                      <a:r>
                        <a:rPr lang="en-US" sz="1100" spc="0">
                          <a:solidFill>
                            <a:srgbClr val="000000"/>
                          </a:solidFill>
                          <a:latin typeface="Calibri" panose="02020603050405020304" pitchFamily="2"/>
                        </a:rPr>
                        <a:t>12%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7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100"/>
                        </a:lnSpc>
                        <a:spcBef>
                          <a:spcPts val="190"/>
                        </a:spcBef>
                        <a:spcAft>
                          <a:spcPts val="70"/>
                        </a:spcAft>
                      </a:pPr>
                      <a:r>
                        <a:rPr lang="en-US" sz="1100" spc="0">
                          <a:solidFill>
                            <a:srgbClr val="000000"/>
                          </a:solidFill>
                          <a:latin typeface="Calibri" panose="02020603050405020304" pitchFamily="2"/>
                        </a:rPr>
                        <a:t>21%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12357">
                <a:tc>
                  <a:txBody>
                    <a:bodyPr/>
                    <a:lstStyle/>
                    <a:p>
                      <a:pPr marL="73025" marR="0" indent="0" algn="l">
                        <a:lnSpc>
                          <a:spcPts val="1100"/>
                        </a:lnSpc>
                        <a:spcBef>
                          <a:spcPts val="165"/>
                        </a:spcBef>
                        <a:spcAft>
                          <a:spcPts val="45"/>
                        </a:spcAft>
                      </a:pPr>
                      <a:r>
                        <a:rPr lang="en-US" sz="1100" spc="0">
                          <a:solidFill>
                            <a:srgbClr val="000000"/>
                          </a:solidFill>
                          <a:latin typeface="Calibri" panose="02020603050405020304" pitchFamily="2"/>
                        </a:rPr>
                        <a:t>Pickersleigh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79095" indent="0" algn="r">
                        <a:lnSpc>
                          <a:spcPts val="1100"/>
                        </a:lnSpc>
                        <a:spcBef>
                          <a:spcPts val="165"/>
                        </a:spcBef>
                        <a:spcAft>
                          <a:spcPts val="5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5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100"/>
                        </a:lnSpc>
                        <a:spcBef>
                          <a:spcPts val="165"/>
                        </a:spcBef>
                        <a:spcAft>
                          <a:spcPts val="50"/>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1"/>
                  </a:ext>
                </a:extLst>
              </a:tr>
              <a:tr h="219332">
                <a:tc>
                  <a:txBody>
                    <a:bodyPr/>
                    <a:lstStyle/>
                    <a:p>
                      <a:pPr marL="73025" marR="0" indent="0" algn="l">
                        <a:lnSpc>
                          <a:spcPts val="1100"/>
                        </a:lnSpc>
                        <a:spcBef>
                          <a:spcPts val="190"/>
                        </a:spcBef>
                        <a:spcAft>
                          <a:spcPts val="95"/>
                        </a:spcAft>
                      </a:pPr>
                      <a:r>
                        <a:rPr lang="en-US" sz="1100" spc="0">
                          <a:solidFill>
                            <a:srgbClr val="000000"/>
                          </a:solidFill>
                          <a:latin typeface="Calibri" panose="02020603050405020304" pitchFamily="2"/>
                        </a:rPr>
                        <a:t>West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379095" indent="0" algn="r">
                        <a:lnSpc>
                          <a:spcPts val="1100"/>
                        </a:lnSpc>
                        <a:spcBef>
                          <a:spcPts val="190"/>
                        </a:spcBef>
                        <a:spcAft>
                          <a:spcPts val="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95"/>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310" marR="0" indent="0" algn="l">
                        <a:lnSpc>
                          <a:spcPts val="1100"/>
                        </a:lnSpc>
                        <a:spcBef>
                          <a:spcPts val="190"/>
                        </a:spcBef>
                        <a:spcAft>
                          <a:spcPts val="95"/>
                        </a:spcAft>
                      </a:pPr>
                      <a:r>
                        <a:rPr lang="en-US" sz="1100" spc="0">
                          <a:solidFill>
                            <a:srgbClr val="000000"/>
                          </a:solidFill>
                          <a:latin typeface="Calibri" panose="02020603050405020304" pitchFamily="2"/>
                        </a:rPr>
                        <a:t>uncontested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6200" marR="0" indent="0" algn="l">
                        <a:lnSpc>
                          <a:spcPts val="1100"/>
                        </a:lnSpc>
                        <a:spcBef>
                          <a:spcPts val="190"/>
                        </a:spcBef>
                        <a:spcAft>
                          <a:spcPts val="95"/>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9850" marR="0" indent="0" algn="l">
                        <a:lnSpc>
                          <a:spcPts val="1100"/>
                        </a:lnSpc>
                        <a:spcBef>
                          <a:spcPts val="190"/>
                        </a:spcBef>
                        <a:spcAft>
                          <a:spcPts val="95"/>
                        </a:spcAft>
                      </a:pPr>
                      <a:r>
                        <a:rPr lang="en-US" sz="1100" spc="0">
                          <a:solidFill>
                            <a:srgbClr val="000000"/>
                          </a:solidFill>
                          <a:latin typeface="Calibri" panose="02020603050405020304" pitchFamily="2"/>
                        </a:rPr>
                        <a:t>21%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41808">
                <a:tc>
                  <a:txBody>
                    <a:bodyPr/>
                    <a:lstStyle/>
                    <a:p>
                      <a:pPr marL="73025" marR="0" indent="0" algn="l">
                        <a:lnSpc>
                          <a:spcPts val="1100"/>
                        </a:lnSpc>
                        <a:spcBef>
                          <a:spcPts val="165"/>
                        </a:spcBef>
                        <a:spcAft>
                          <a:spcPts val="290"/>
                        </a:spcAft>
                      </a:pPr>
                      <a:r>
                        <a:rPr lang="en-US" sz="1100" spc="0">
                          <a:solidFill>
                            <a:srgbClr val="000000"/>
                          </a:solidFill>
                          <a:latin typeface="Calibri" panose="02020603050405020304" pitchFamily="2"/>
                        </a:rPr>
                        <a:t>Wells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379095" indent="0" algn="r">
                        <a:lnSpc>
                          <a:spcPts val="1100"/>
                        </a:lnSpc>
                        <a:spcBef>
                          <a:spcPts val="165"/>
                        </a:spcBef>
                        <a:spcAft>
                          <a:spcPts val="290"/>
                        </a:spcAft>
                      </a:pPr>
                      <a:r>
                        <a:rPr lang="en-US" sz="1100" spc="0">
                          <a:solidFill>
                            <a:srgbClr val="000000"/>
                          </a:solidFill>
                          <a:latin typeface="Calibri" panose="02020603050405020304" pitchFamily="2"/>
                        </a:rPr>
                        <a:t>1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76200" marR="0" indent="0" algn="l">
                        <a:lnSpc>
                          <a:spcPts val="1100"/>
                        </a:lnSpc>
                        <a:spcBef>
                          <a:spcPts val="165"/>
                        </a:spcBef>
                        <a:spcAft>
                          <a:spcPts val="290"/>
                        </a:spcAft>
                      </a:pPr>
                      <a:r>
                        <a:rPr lang="en-US" sz="1100" spc="0">
                          <a:solidFill>
                            <a:srgbClr val="000000"/>
                          </a:solidFill>
                          <a:latin typeface="Calibri" panose="02020603050405020304" pitchFamily="2"/>
                        </a:rPr>
                        <a:t>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67310" marR="0" indent="0" algn="l">
                        <a:lnSpc>
                          <a:spcPts val="1200"/>
                        </a:lnSpc>
                        <a:spcBef>
                          <a:spcPts val="165"/>
                        </a:spcBef>
                        <a:spcAft>
                          <a:spcPts val="195"/>
                        </a:spcAft>
                      </a:pPr>
                      <a:r>
                        <a:rPr lang="en-US" sz="1200" spc="0">
                          <a:solidFill>
                            <a:srgbClr val="000000"/>
                          </a:solidFill>
                          <a:latin typeface="Calibri" panose="02020603050405020304" pitchFamily="2"/>
                        </a:rPr>
                        <a:t>22% </a:t>
                      </a:r>
                    </a:p>
                    <a:p>
                      <a:endParaRPr sz="100" baseline="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a:solidFill>
                            <a:srgbClr val="000000"/>
                          </a:solidFill>
                          <a:latin typeface="Calibri" panose="02020603050405020304" pitchFamily="2"/>
                        </a:rPr>
                        <a:t> </a:t>
                      </a:r>
                    </a:p>
                    <a:p>
                      <a:endParaRPr sz="100" baseline="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tc>
                  <a:txBody>
                    <a:bodyPr/>
                    <a:lstStyle/>
                    <a:p>
                      <a:pPr marL="0" marR="0" indent="0" algn="l">
                        <a:lnSpc>
                          <a:spcPct val="100000"/>
                        </a:lnSpc>
                        <a:spcBef>
                          <a:spcPts val="0"/>
                        </a:spcBef>
                        <a:spcAft>
                          <a:spcPts val="0"/>
                        </a:spcAft>
                      </a:pPr>
                      <a:r>
                        <a:rPr lang="en-US" sz="100" dirty="0">
                          <a:solidFill>
                            <a:srgbClr val="000000"/>
                          </a:solidFill>
                          <a:latin typeface="Calibri" panose="02020603050405020304" pitchFamily="2"/>
                        </a:rPr>
                        <a:t> </a:t>
                      </a:r>
                    </a:p>
                    <a:p>
                      <a:endParaRPr sz="100" baseline="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D9"/>
                    </a:solidFill>
                  </a:tcPr>
                </a:tc>
                <a:extLst>
                  <a:ext uri="{0D108BD9-81ED-4DB2-BD59-A6C34878D82A}">
                    <a16:rowId xmlns:a16="http://schemas.microsoft.com/office/drawing/2014/main" val="10013"/>
                  </a:ext>
                </a:extLst>
              </a:tr>
            </a:tbl>
          </a:graphicData>
        </a:graphic>
      </p:graphicFrame>
      <p:sp>
        <p:nvSpPr>
          <p:cNvPr id="3" name="TextBox 2">
            <a:extLst>
              <a:ext uri="{FF2B5EF4-FFF2-40B4-BE49-F238E27FC236}">
                <a16:creationId xmlns:a16="http://schemas.microsoft.com/office/drawing/2014/main" id="{624A023B-5D81-E375-3E1F-B9FDFA728855}"/>
              </a:ext>
            </a:extLst>
          </p:cNvPr>
          <p:cNvSpPr txBox="1"/>
          <p:nvPr/>
        </p:nvSpPr>
        <p:spPr>
          <a:xfrm>
            <a:off x="1188721" y="1549927"/>
            <a:ext cx="6094476" cy="602088"/>
          </a:xfrm>
          <a:prstGeom prst="rect">
            <a:avLst/>
          </a:prstGeom>
          <a:noFill/>
        </p:spPr>
        <p:txBody>
          <a:bodyPr wrap="square">
            <a:spAutoFit/>
          </a:bodyPr>
          <a:lstStyle/>
          <a:p>
            <a:pPr>
              <a:lnSpc>
                <a:spcPts val="1400"/>
              </a:lnSpc>
            </a:pPr>
            <a:r>
              <a:rPr lang="en-US" sz="1450" b="1" spc="-20" dirty="0">
                <a:solidFill>
                  <a:srgbClr val="000000"/>
                </a:solidFill>
                <a:latin typeface="Calibri" panose="02020603050405020304" pitchFamily="2"/>
              </a:rPr>
              <a:t>Elections 2011 to present </a:t>
            </a:r>
          </a:p>
          <a:p>
            <a:pPr>
              <a:lnSpc>
                <a:spcPts val="1200"/>
              </a:lnSpc>
              <a:spcBef>
                <a:spcPts val="1170"/>
              </a:spcBef>
              <a:spcAft>
                <a:spcPts val="990"/>
              </a:spcAft>
            </a:pPr>
            <a:r>
              <a:rPr lang="en-US" sz="1450" spc="-5" dirty="0">
                <a:solidFill>
                  <a:srgbClr val="000000"/>
                </a:solidFill>
                <a:latin typeface="Calibri" panose="02020603050405020304" pitchFamily="2"/>
              </a:rPr>
              <a:t>2023 - 2025</a:t>
            </a:r>
          </a:p>
        </p:txBody>
      </p:sp>
    </p:spTree>
    <p:extLst>
      <p:ext uri="{BB962C8B-B14F-4D97-AF65-F5344CB8AC3E}">
        <p14:creationId xmlns:p14="http://schemas.microsoft.com/office/powerpoint/2010/main" val="3457072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7858B-564F-CFDE-0100-1DB5E858731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11808B5-C873-D6CE-A638-F4148EDB7DFC}"/>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6B4B0C5-9362-9DB8-3B93-A9737957A7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44700851-B498-1128-79F0-3009D5D4A05F}"/>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screenshot of a computer&#10;&#10;AI-generated content may be incorrect.">
            <a:extLst>
              <a:ext uri="{FF2B5EF4-FFF2-40B4-BE49-F238E27FC236}">
                <a16:creationId xmlns:a16="http://schemas.microsoft.com/office/drawing/2014/main" id="{8B73F7CD-35A2-3E6A-ABB3-5664E265A201}"/>
              </a:ext>
            </a:extLst>
          </p:cNvPr>
          <p:cNvPicPr>
            <a:picLocks noChangeAspect="1"/>
          </p:cNvPicPr>
          <p:nvPr/>
        </p:nvPicPr>
        <p:blipFill>
          <a:blip r:embed="rId4"/>
          <a:stretch>
            <a:fillRect/>
          </a:stretch>
        </p:blipFill>
        <p:spPr>
          <a:xfrm>
            <a:off x="102917" y="2055813"/>
            <a:ext cx="11986165" cy="3426301"/>
          </a:xfrm>
          <a:prstGeom prst="rect">
            <a:avLst/>
          </a:prstGeom>
        </p:spPr>
      </p:pic>
    </p:spTree>
    <p:extLst>
      <p:ext uri="{BB962C8B-B14F-4D97-AF65-F5344CB8AC3E}">
        <p14:creationId xmlns:p14="http://schemas.microsoft.com/office/powerpoint/2010/main" val="2753990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1D964-D5E0-3BBC-7018-FF2F8D2A792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FFC892-0344-2406-9A29-E29C8EE0FBF1}"/>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4E2A489-4ABD-112B-CA6D-C9A7EE6E3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01163A4E-EC5C-0E93-459B-F16B8E2BE0D9}"/>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graph of a graph of a graph&#10;&#10;AI-generated content may be incorrect.">
            <a:extLst>
              <a:ext uri="{FF2B5EF4-FFF2-40B4-BE49-F238E27FC236}">
                <a16:creationId xmlns:a16="http://schemas.microsoft.com/office/drawing/2014/main" id="{673468BC-CCBC-9B61-FD9B-B0C1D0A9DB16}"/>
              </a:ext>
            </a:extLst>
          </p:cNvPr>
          <p:cNvPicPr>
            <a:picLocks noChangeAspect="1"/>
          </p:cNvPicPr>
          <p:nvPr/>
        </p:nvPicPr>
        <p:blipFill>
          <a:blip r:embed="rId4"/>
          <a:stretch>
            <a:fillRect/>
          </a:stretch>
        </p:blipFill>
        <p:spPr>
          <a:xfrm>
            <a:off x="0" y="1782975"/>
            <a:ext cx="12192000" cy="3438354"/>
          </a:xfrm>
          <a:prstGeom prst="rect">
            <a:avLst/>
          </a:prstGeom>
        </p:spPr>
      </p:pic>
    </p:spTree>
    <p:extLst>
      <p:ext uri="{BB962C8B-B14F-4D97-AF65-F5344CB8AC3E}">
        <p14:creationId xmlns:p14="http://schemas.microsoft.com/office/powerpoint/2010/main" val="1158617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D6C8A-E5DD-0D37-8057-2072F36D4EA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D46FA0-74BD-4A40-6891-82D20F462AA7}"/>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1CEE845-B333-8259-C68B-78C8B7AE99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9C60F7E0-7673-0F00-A374-5A9EBC4F9638}"/>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close-up of a graph&#10;&#10;AI-generated content may be incorrect.">
            <a:extLst>
              <a:ext uri="{FF2B5EF4-FFF2-40B4-BE49-F238E27FC236}">
                <a16:creationId xmlns:a16="http://schemas.microsoft.com/office/drawing/2014/main" id="{36B38F7E-93DB-77AE-4348-5AAFFA46AFD1}"/>
              </a:ext>
            </a:extLst>
          </p:cNvPr>
          <p:cNvPicPr>
            <a:picLocks noChangeAspect="1"/>
          </p:cNvPicPr>
          <p:nvPr/>
        </p:nvPicPr>
        <p:blipFill>
          <a:blip r:embed="rId4"/>
          <a:stretch>
            <a:fillRect/>
          </a:stretch>
        </p:blipFill>
        <p:spPr>
          <a:xfrm>
            <a:off x="0" y="1755991"/>
            <a:ext cx="12192000" cy="3346017"/>
          </a:xfrm>
          <a:prstGeom prst="rect">
            <a:avLst/>
          </a:prstGeom>
        </p:spPr>
      </p:pic>
    </p:spTree>
    <p:extLst>
      <p:ext uri="{BB962C8B-B14F-4D97-AF65-F5344CB8AC3E}">
        <p14:creationId xmlns:p14="http://schemas.microsoft.com/office/powerpoint/2010/main" val="690460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69315-0181-F10A-2700-7067FD1E60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CD98A1D-CEC7-80E5-B15C-4D991DDA7CAD}"/>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4B5856E-9239-6FE5-DAEF-1A628C5B1E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AB08A8D7-A207-516C-B15D-A22D2483ACD1}"/>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yellow and white squares&#10;&#10;AI-generated content may be incorrect.">
            <a:extLst>
              <a:ext uri="{FF2B5EF4-FFF2-40B4-BE49-F238E27FC236}">
                <a16:creationId xmlns:a16="http://schemas.microsoft.com/office/drawing/2014/main" id="{B9ECD88C-2225-48E7-F7BC-382CC6CEF66B}"/>
              </a:ext>
            </a:extLst>
          </p:cNvPr>
          <p:cNvPicPr>
            <a:picLocks noChangeAspect="1"/>
          </p:cNvPicPr>
          <p:nvPr/>
        </p:nvPicPr>
        <p:blipFill>
          <a:blip r:embed="rId4"/>
          <a:stretch>
            <a:fillRect/>
          </a:stretch>
        </p:blipFill>
        <p:spPr>
          <a:xfrm>
            <a:off x="0" y="1724566"/>
            <a:ext cx="12192000" cy="3408867"/>
          </a:xfrm>
          <a:prstGeom prst="rect">
            <a:avLst/>
          </a:prstGeom>
        </p:spPr>
      </p:pic>
    </p:spTree>
    <p:extLst>
      <p:ext uri="{BB962C8B-B14F-4D97-AF65-F5344CB8AC3E}">
        <p14:creationId xmlns:p14="http://schemas.microsoft.com/office/powerpoint/2010/main" val="1303269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9FB0-847D-0381-693B-1CFB693DE0B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2091299-C3D5-4F82-DBBE-501B39F01BFD}"/>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379CDAA-0E24-7F0C-A9F5-B362A9E858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EC94CAE0-4DAA-0205-1993-000F0E2BE4DE}"/>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yellow and white lines&#10;&#10;AI-generated content may be incorrect.">
            <a:extLst>
              <a:ext uri="{FF2B5EF4-FFF2-40B4-BE49-F238E27FC236}">
                <a16:creationId xmlns:a16="http://schemas.microsoft.com/office/drawing/2014/main" id="{8ADB7B88-95BC-7097-23CF-3E1022C866C7}"/>
              </a:ext>
            </a:extLst>
          </p:cNvPr>
          <p:cNvPicPr>
            <a:picLocks noChangeAspect="1"/>
          </p:cNvPicPr>
          <p:nvPr/>
        </p:nvPicPr>
        <p:blipFill>
          <a:blip r:embed="rId4"/>
          <a:stretch>
            <a:fillRect/>
          </a:stretch>
        </p:blipFill>
        <p:spPr>
          <a:xfrm>
            <a:off x="0" y="1269831"/>
            <a:ext cx="12192000" cy="4318338"/>
          </a:xfrm>
          <a:prstGeom prst="rect">
            <a:avLst/>
          </a:prstGeom>
        </p:spPr>
      </p:pic>
    </p:spTree>
    <p:extLst>
      <p:ext uri="{BB962C8B-B14F-4D97-AF65-F5344CB8AC3E}">
        <p14:creationId xmlns:p14="http://schemas.microsoft.com/office/powerpoint/2010/main" val="604009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3FA6A-91C7-08E4-A78E-263B37C5E79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E95487-92EB-8982-440E-EF985BEA7263}"/>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FC9B96A-0370-5C6E-C7D4-D20E4BA55E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93B6C831-2472-001F-DDA1-67B526FBFD81}"/>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descr="A chart with yellow and black text&#10;&#10;AI-generated content may be incorrect.">
            <a:extLst>
              <a:ext uri="{FF2B5EF4-FFF2-40B4-BE49-F238E27FC236}">
                <a16:creationId xmlns:a16="http://schemas.microsoft.com/office/drawing/2014/main" id="{4423F984-75B2-D1C7-AEC6-5A73A0E4B68B}"/>
              </a:ext>
            </a:extLst>
          </p:cNvPr>
          <p:cNvPicPr>
            <a:picLocks noChangeAspect="1"/>
          </p:cNvPicPr>
          <p:nvPr/>
        </p:nvPicPr>
        <p:blipFill>
          <a:blip r:embed="rId4"/>
          <a:stretch>
            <a:fillRect/>
          </a:stretch>
        </p:blipFill>
        <p:spPr>
          <a:xfrm>
            <a:off x="2257793" y="1141953"/>
            <a:ext cx="7676414" cy="4574093"/>
          </a:xfrm>
          <a:prstGeom prst="rect">
            <a:avLst/>
          </a:prstGeom>
        </p:spPr>
      </p:pic>
    </p:spTree>
    <p:extLst>
      <p:ext uri="{BB962C8B-B14F-4D97-AF65-F5344CB8AC3E}">
        <p14:creationId xmlns:p14="http://schemas.microsoft.com/office/powerpoint/2010/main" val="2460912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68FD7-7690-D7AE-8D7B-0FD382E1D2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CF0D5EC-3F64-3E93-3C66-C0D8A8B99245}"/>
              </a:ext>
            </a:extLst>
          </p:cNvPr>
          <p:cNvSpPr>
            <a:spLocks noGrp="1"/>
          </p:cNvSpPr>
          <p:nvPr>
            <p:ph type="title"/>
          </p:nvPr>
        </p:nvSpPr>
        <p:spPr/>
        <p:txBody>
          <a:bodyPr>
            <a:normAutofit/>
          </a:bodyPr>
          <a:lstStyle/>
          <a:p>
            <a:br>
              <a:rPr lang="en-GB" dirty="0"/>
            </a:br>
            <a:endParaRPr lang="en-GB" sz="3200" b="1" dirty="0">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B64DF901-FAB5-49C8-4C53-0DF8A537EDD7}"/>
              </a:ext>
            </a:extLst>
          </p:cNvPr>
          <p:cNvSpPr>
            <a:spLocks noGrp="1"/>
          </p:cNvSpPr>
          <p:nvPr>
            <p:ph idx="1"/>
          </p:nvPr>
        </p:nvSpPr>
        <p:spPr/>
        <p:txBody>
          <a:bodyPr>
            <a:normAutofit/>
          </a:bodyPr>
          <a:lstStyle/>
          <a:p>
            <a:pPr marL="0" indent="0">
              <a:buNone/>
            </a:pPr>
            <a:r>
              <a:rPr lang="en-US" sz="2400" dirty="0"/>
              <a:t>Clause 73 of the English Devolution and Community Empowerment Bill</a:t>
            </a:r>
            <a:endParaRPr lang="en-GB" sz="2400" dirty="0"/>
          </a:p>
        </p:txBody>
      </p:sp>
      <p:pic>
        <p:nvPicPr>
          <p:cNvPr id="4" name="Picture 3">
            <a:extLst>
              <a:ext uri="{FF2B5EF4-FFF2-40B4-BE49-F238E27FC236}">
                <a16:creationId xmlns:a16="http://schemas.microsoft.com/office/drawing/2014/main" id="{CA724C20-DE58-8DBC-0043-97C39F5DB9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22480" cy="1030288"/>
          </a:xfrm>
          <a:prstGeom prst="rect">
            <a:avLst/>
          </a:prstGeom>
        </p:spPr>
      </p:pic>
      <p:sp>
        <p:nvSpPr>
          <p:cNvPr id="5" name="TextBox 4">
            <a:extLst>
              <a:ext uri="{FF2B5EF4-FFF2-40B4-BE49-F238E27FC236}">
                <a16:creationId xmlns:a16="http://schemas.microsoft.com/office/drawing/2014/main" id="{393414CD-0BEF-01A7-536B-BAF6A578CAA4}"/>
              </a:ext>
            </a:extLst>
          </p:cNvPr>
          <p:cNvSpPr txBox="1"/>
          <p:nvPr/>
        </p:nvSpPr>
        <p:spPr>
          <a:xfrm>
            <a:off x="9204875" y="132202"/>
            <a:ext cx="2926250" cy="461665"/>
          </a:xfrm>
          <a:prstGeom prst="rect">
            <a:avLst/>
          </a:prstGeom>
          <a:noFill/>
        </p:spPr>
        <p:txBody>
          <a:bodyPr wrap="none" rtlCol="0">
            <a:spAutoFit/>
          </a:bodyPr>
          <a:lstStyle/>
          <a:p>
            <a:pPr algn="r"/>
            <a:r>
              <a:rPr lang="en-GB" sz="1200" dirty="0">
                <a:latin typeface="Arial" panose="020B0604020202020204" pitchFamily="34" charset="0"/>
                <a:cs typeface="Arial" panose="020B0604020202020204" pitchFamily="34" charset="0"/>
              </a:rPr>
              <a:t>Caring for Malvern’s Hills and Commons</a:t>
            </a:r>
          </a:p>
          <a:p>
            <a:pPr algn="r"/>
            <a:r>
              <a:rPr lang="en-GB" sz="1200" dirty="0">
                <a:latin typeface="Arial" panose="020B0604020202020204" pitchFamily="34" charset="0"/>
                <a:cs typeface="Arial" panose="020B0604020202020204" pitchFamily="34" charset="0"/>
              </a:rPr>
              <a:t>Charity no. 515804</a:t>
            </a:r>
          </a:p>
        </p:txBody>
      </p:sp>
      <p:pic>
        <p:nvPicPr>
          <p:cNvPr id="9" name="Picture 8">
            <a:extLst>
              <a:ext uri="{FF2B5EF4-FFF2-40B4-BE49-F238E27FC236}">
                <a16:creationId xmlns:a16="http://schemas.microsoft.com/office/drawing/2014/main" id="{C4F174EF-F501-68D5-32EB-D469DC4167FF}"/>
              </a:ext>
            </a:extLst>
          </p:cNvPr>
          <p:cNvPicPr>
            <a:picLocks noChangeAspect="1"/>
          </p:cNvPicPr>
          <p:nvPr/>
        </p:nvPicPr>
        <p:blipFill>
          <a:blip r:embed="rId4"/>
          <a:stretch>
            <a:fillRect/>
          </a:stretch>
        </p:blipFill>
        <p:spPr>
          <a:xfrm>
            <a:off x="1751963" y="2547814"/>
            <a:ext cx="8497984" cy="3011738"/>
          </a:xfrm>
          <a:prstGeom prst="rect">
            <a:avLst/>
          </a:prstGeom>
        </p:spPr>
      </p:pic>
    </p:spTree>
    <p:extLst>
      <p:ext uri="{BB962C8B-B14F-4D97-AF65-F5344CB8AC3E}">
        <p14:creationId xmlns:p14="http://schemas.microsoft.com/office/powerpoint/2010/main" val="1066094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712C855F9D424B902401EF78FC5451" ma:contentTypeVersion="23" ma:contentTypeDescription="Create a new document." ma:contentTypeScope="" ma:versionID="211fdb93045c78ab15862e9e8ecd49b8">
  <xsd:schema xmlns:xsd="http://www.w3.org/2001/XMLSchema" xmlns:xs="http://www.w3.org/2001/XMLSchema" xmlns:p="http://schemas.microsoft.com/office/2006/metadata/properties" xmlns:ns2="a5f4fe56-2647-431f-a963-11ffea111a85" xmlns:ns3="587770c5-9ba8-452e-a2b6-cb08b0d5cbd8" targetNamespace="http://schemas.microsoft.com/office/2006/metadata/properties" ma:root="true" ma:fieldsID="29a94be8a27c9132b55ee90f79a925ab" ns2:_="" ns3:_="">
    <xsd:import namespace="a5f4fe56-2647-431f-a963-11ffea111a85"/>
    <xsd:import namespace="587770c5-9ba8-452e-a2b6-cb08b0d5cbd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2:Comments" minOccurs="0"/>
                <xsd:element ref="ns2:MediaLengthInSeconds" minOccurs="0"/>
                <xsd:element ref="ns2:_Flow_SignoffStatus" minOccurs="0"/>
                <xsd:element ref="ns2:lcf76f155ced4ddcb4097134ff3c332f" minOccurs="0"/>
                <xsd:element ref="ns3:TaxCatchAll" minOccurs="0"/>
                <xsd:element ref="ns2:Relatesto" minOccurs="0"/>
                <xsd:element ref="ns2:MediaServiceObjectDetectorVersions" minOccurs="0"/>
                <xsd:element ref="ns2:MediaServiceSearchProperties" minOccurs="0"/>
                <xsd:element ref="ns2:Order0"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4fe56-2647-431f-a963-11ffea111a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Comments" ma:index="19" nillable="true" ma:displayName="Comments" ma:format="Dropdown" ma:internalName="Comments">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2049ebd-e540-4b59-8464-f2df01b5f302" ma:termSetId="09814cd3-568e-fe90-9814-8d621ff8fb84" ma:anchorId="fba54fb3-c3e1-fe81-a776-ca4b69148c4d" ma:open="true" ma:isKeyword="false">
      <xsd:complexType>
        <xsd:sequence>
          <xsd:element ref="pc:Terms" minOccurs="0" maxOccurs="1"/>
        </xsd:sequence>
      </xsd:complexType>
    </xsd:element>
    <xsd:element name="Relatesto" ma:index="25" nillable="true" ma:displayName="Related To" ma:format="Dropdown" ma:internalName="Relatesto">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Order0" ma:index="28" nillable="true" ma:displayName="Order " ma:format="Dropdown" ma:internalName="Order0">
      <xsd:simpleType>
        <xsd:restriction base="dms:Text">
          <xsd:maxLength value="255"/>
        </xsd:restriction>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7770c5-9ba8-452e-a2b6-cb08b0d5cb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25a9a6d-d80c-41e5-9047-7ad7bde9569f}" ma:internalName="TaxCatchAll" ma:showField="CatchAllData" ma:web="587770c5-9ba8-452e-a2b6-cb08b0d5c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a5f4fe56-2647-431f-a963-11ffea111a85" xsi:nil="true"/>
    <Order0 xmlns="a5f4fe56-2647-431f-a963-11ffea111a85" xsi:nil="true"/>
    <Comments xmlns="a5f4fe56-2647-431f-a963-11ffea111a85" xsi:nil="true"/>
    <Relatesto xmlns="a5f4fe56-2647-431f-a963-11ffea111a85" xsi:nil="true"/>
    <lcf76f155ced4ddcb4097134ff3c332f xmlns="a5f4fe56-2647-431f-a963-11ffea111a85">
      <Terms xmlns="http://schemas.microsoft.com/office/infopath/2007/PartnerControls"/>
    </lcf76f155ced4ddcb4097134ff3c332f>
    <TaxCatchAll xmlns="587770c5-9ba8-452e-a2b6-cb08b0d5cbd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406CE0-0305-4E19-8F94-B077801BFE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f4fe56-2647-431f-a963-11ffea111a85"/>
    <ds:schemaRef ds:uri="587770c5-9ba8-452e-a2b6-cb08b0d5c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0248D6-2D38-4CBE-B149-FA1230EE246E}">
  <ds:schemaRefs>
    <ds:schemaRef ds:uri="http://schemas.microsoft.com/office/2006/metadata/properties"/>
    <ds:schemaRef ds:uri="http://schemas.microsoft.com/office/infopath/2007/PartnerControls"/>
    <ds:schemaRef ds:uri="a5f4fe56-2647-431f-a963-11ffea111a85"/>
    <ds:schemaRef ds:uri="587770c5-9ba8-452e-a2b6-cb08b0d5cbd8"/>
  </ds:schemaRefs>
</ds:datastoreItem>
</file>

<file path=customXml/itemProps3.xml><?xml version="1.0" encoding="utf-8"?>
<ds:datastoreItem xmlns:ds="http://schemas.openxmlformats.org/officeDocument/2006/customXml" ds:itemID="{3241EFCB-0218-4569-972F-1F587251DC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183</TotalTime>
  <Words>2513</Words>
  <Application>Microsoft Office PowerPoint</Application>
  <PresentationFormat>Widescreen</PresentationFormat>
  <Paragraphs>973</Paragraphs>
  <Slides>33</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Aptos</vt:lpstr>
      <vt:lpstr>Aptos Display</vt:lpstr>
      <vt:lpstr>Arial</vt:lpstr>
      <vt:lpstr>Calibri</vt:lpstr>
      <vt:lpstr>FS Albert</vt:lpstr>
      <vt:lpstr>Office Theme</vt:lpstr>
      <vt:lpstr>PowerPoint Presentation</vt:lpstr>
      <vt:lpstr> </vt:lpstr>
      <vt:lpstr> </vt:lpstr>
      <vt:lpstr> </vt:lpstr>
      <vt:lpstr> </vt:lpstr>
      <vt:lpstr> </vt:lpstr>
      <vt:lpstr> </vt:lpstr>
      <vt:lpstr> </vt:lpstr>
      <vt:lpstr>PowerPoint Presentation</vt:lpstr>
      <vt:lpstr> </vt:lpstr>
      <vt:lpstr> </vt:lpstr>
      <vt:lpstr> </vt:lpstr>
      <vt:lpstr> </vt:lpstr>
      <vt:lpstr> </vt:lpstr>
      <vt:lpstr>PowerPoint Presentation</vt:lpstr>
      <vt:lpstr> </vt:lpstr>
      <vt:lpstr> </vt:lpstr>
      <vt:lpstr> </vt:lpstr>
      <vt:lpstr> </vt:lpstr>
      <vt:lpstr> </vt:lpstr>
      <vt:lpstr> </vt:lpstr>
      <vt:lpstr> </vt:lpstr>
      <vt:lpstr>PowerPoint Presentation</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Recommended reading</dc:title>
  <dc:creator>Susan Satchell</dc:creator>
  <cp:lastModifiedBy>Conrad Turnock</cp:lastModifiedBy>
  <cp:revision>21</cp:revision>
  <dcterms:created xsi:type="dcterms:W3CDTF">2026-01-24T17:13:25Z</dcterms:created>
  <dcterms:modified xsi:type="dcterms:W3CDTF">2026-02-02T18:30:21Z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0x01010005712C855F9D424B902401EF78FC5451</vt:lpwstr>
  </property>
  <property fmtid="{D5CDD505-2E9C-101B-9397-08002B2CF9AE}" pid="3" name="MediaServiceImageTags">
    <vt:lpwstr/>
  </property>
</Properties>
</file>